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6"/>
  </p:notesMasterIdLst>
  <p:sldIdLst>
    <p:sldId id="301" r:id="rId2"/>
    <p:sldId id="256" r:id="rId3"/>
    <p:sldId id="265" r:id="rId4"/>
    <p:sldId id="355" r:id="rId5"/>
    <p:sldId id="259" r:id="rId6"/>
    <p:sldId id="357" r:id="rId7"/>
    <p:sldId id="276" r:id="rId8"/>
    <p:sldId id="324" r:id="rId9"/>
    <p:sldId id="270" r:id="rId10"/>
    <p:sldId id="305" r:id="rId11"/>
    <p:sldId id="264" r:id="rId12"/>
    <p:sldId id="261" r:id="rId13"/>
    <p:sldId id="273" r:id="rId14"/>
    <p:sldId id="263" r:id="rId15"/>
    <p:sldId id="262" r:id="rId16"/>
    <p:sldId id="302" r:id="rId17"/>
    <p:sldId id="306" r:id="rId18"/>
    <p:sldId id="309" r:id="rId19"/>
    <p:sldId id="323" r:id="rId20"/>
    <p:sldId id="326" r:id="rId21"/>
    <p:sldId id="327" r:id="rId22"/>
    <p:sldId id="322" r:id="rId23"/>
    <p:sldId id="310" r:id="rId24"/>
    <p:sldId id="312" r:id="rId25"/>
    <p:sldId id="314" r:id="rId26"/>
    <p:sldId id="313" r:id="rId27"/>
    <p:sldId id="315" r:id="rId28"/>
    <p:sldId id="317" r:id="rId29"/>
    <p:sldId id="311" r:id="rId30"/>
    <p:sldId id="328" r:id="rId31"/>
    <p:sldId id="329" r:id="rId32"/>
    <p:sldId id="307" r:id="rId33"/>
    <p:sldId id="303" r:id="rId34"/>
    <p:sldId id="260" r:id="rId35"/>
  </p:sldIdLst>
  <p:sldSz cx="9144000" cy="5143500" type="screen16x9"/>
  <p:notesSz cx="6858000" cy="9144000"/>
  <p:embeddedFontLst>
    <p:embeddedFont>
      <p:font typeface="Algerian" panose="04020705040A02060702" pitchFamily="82" charset="0"/>
      <p:regular r:id="rId37"/>
    </p:embeddedFont>
    <p:embeddedFont>
      <p:font typeface="Anaheim" panose="020B0604020202020204" charset="0"/>
      <p:regular r:id="rId38"/>
    </p:embeddedFont>
    <p:embeddedFont>
      <p:font typeface="Arial Narrow" panose="020B0606020202030204" pitchFamily="34" charset="0"/>
      <p:regular r:id="rId39"/>
      <p:bold r:id="rId40"/>
      <p:italic r:id="rId41"/>
      <p:boldItalic r:id="rId42"/>
    </p:embeddedFont>
    <p:embeddedFont>
      <p:font typeface="Barlow" panose="00000500000000000000" pitchFamily="2" charset="0"/>
      <p:regular r:id="rId43"/>
      <p:bold r:id="rId44"/>
      <p:italic r:id="rId45"/>
      <p:boldItalic r:id="rId46"/>
    </p:embeddedFont>
    <p:embeddedFont>
      <p:font typeface="Barlow Condensed ExtraBold" panose="00000906000000000000" pitchFamily="2" charset="0"/>
      <p:bold r:id="rId47"/>
      <p:boldItalic r:id="rId48"/>
    </p:embeddedFont>
    <p:embeddedFont>
      <p:font typeface="Calibri" panose="020F0502020204030204" pitchFamily="34" charset="0"/>
      <p:regular r:id="rId49"/>
      <p:bold r:id="rId50"/>
      <p:italic r:id="rId51"/>
      <p:boldItalic r:id="rId52"/>
    </p:embeddedFont>
    <p:embeddedFont>
      <p:font typeface="Nunito Light" pitchFamily="2" charset="0"/>
      <p:regular r:id="rId53"/>
      <p:italic r:id="rId54"/>
    </p:embeddedFont>
    <p:embeddedFont>
      <p:font typeface="Oswald" panose="00000500000000000000" pitchFamily="2" charset="0"/>
      <p:regular r:id="rId55"/>
      <p:bold r:id="rId56"/>
    </p:embeddedFont>
    <p:embeddedFont>
      <p:font typeface="Overpass Mono" panose="020B0604020202020204" charset="0"/>
      <p:regular r:id="rId57"/>
      <p:bold r:id="rId58"/>
    </p:embeddedFont>
    <p:embeddedFont>
      <p:font typeface="Raleway SemiBold" pitchFamily="2" charset="0"/>
      <p:bold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FA050D-08E3-4C78-998A-15E2416B01DE}">
  <a:tblStyle styleId="{C4FA050D-08E3-4C78-998A-15E2416B01D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E79E69C-2415-4E52-BA60-6A0543B2126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d4cbd36da_4_31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d4cbd36da_4_3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d4cbd36da_4_3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d4cbd36da_4_3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4</a:t>
            </a:fld>
            <a:endParaRPr lang="en-US"/>
          </a:p>
        </p:txBody>
      </p:sp>
    </p:spTree>
    <p:extLst>
      <p:ext uri="{BB962C8B-B14F-4D97-AF65-F5344CB8AC3E}">
        <p14:creationId xmlns:p14="http://schemas.microsoft.com/office/powerpoint/2010/main" val="202876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de203a35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de203a35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36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de203a35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de203a35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Percentages">
  <p:cSld name="CUSTOM_12">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5" name="Google Shape;305;p23"/>
          <p:cNvSpPr txBox="1">
            <a:spLocks noGrp="1"/>
          </p:cNvSpPr>
          <p:nvPr>
            <p:ph type="title" idx="2" hasCustomPrompt="1"/>
          </p:nvPr>
        </p:nvSpPr>
        <p:spPr>
          <a:xfrm>
            <a:off x="2201811"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5332488"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flipH="1">
            <a:off x="7353292" y="4786292"/>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ll numbers">
  <p:cSld name="CUSTOM_15">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94" name="Google Shape;94;p6"/>
          <p:cNvSpPr txBox="1">
            <a:spLocks noGrp="1"/>
          </p:cNvSpPr>
          <p:nvPr>
            <p:ph type="subTitle" idx="1"/>
          </p:nvPr>
        </p:nvSpPr>
        <p:spPr>
          <a:xfrm>
            <a:off x="277357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5" name="Google Shape;95;p6"/>
          <p:cNvSpPr txBox="1">
            <a:spLocks noGrp="1"/>
          </p:cNvSpPr>
          <p:nvPr>
            <p:ph type="title" idx="2"/>
          </p:nvPr>
        </p:nvSpPr>
        <p:spPr>
          <a:xfrm>
            <a:off x="2646050" y="2523698"/>
            <a:ext cx="2481300" cy="524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6" name="Google Shape;96;p6"/>
          <p:cNvSpPr txBox="1">
            <a:spLocks noGrp="1"/>
          </p:cNvSpPr>
          <p:nvPr>
            <p:ph type="subTitle" idx="3"/>
          </p:nvPr>
        </p:nvSpPr>
        <p:spPr>
          <a:xfrm>
            <a:off x="607022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7" name="Google Shape;97;p6"/>
          <p:cNvSpPr txBox="1">
            <a:spLocks noGrp="1"/>
          </p:cNvSpPr>
          <p:nvPr>
            <p:ph type="title" idx="4"/>
          </p:nvPr>
        </p:nvSpPr>
        <p:spPr>
          <a:xfrm>
            <a:off x="5942650" y="2523676"/>
            <a:ext cx="2481300" cy="5244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8" name="Google Shape;98;p6"/>
          <p:cNvSpPr/>
          <p:nvPr/>
        </p:nvSpPr>
        <p:spPr>
          <a:xfrm flipH="1">
            <a:off x="7772389"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697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8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ota al pie">
  <p:cSld name="CAPTION_ONLY_1">
    <p:spTree>
      <p:nvGrpSpPr>
        <p:cNvPr id="1" name="Shape 139"/>
        <p:cNvGrpSpPr/>
        <p:nvPr/>
      </p:nvGrpSpPr>
      <p:grpSpPr>
        <a:xfrm>
          <a:off x="0" y="0"/>
          <a:ext cx="0" cy="0"/>
          <a:chOff x="0" y="0"/>
          <a:chExt cx="0" cy="0"/>
        </a:xfrm>
      </p:grpSpPr>
      <p:sp>
        <p:nvSpPr>
          <p:cNvPr id="140" name="Google Shape;140;p11"/>
          <p:cNvSpPr/>
          <p:nvPr/>
        </p:nvSpPr>
        <p:spPr>
          <a:xfrm>
            <a:off x="7928639" y="1"/>
            <a:ext cx="1215355" cy="402011"/>
          </a:xfrm>
          <a:custGeom>
            <a:avLst/>
            <a:gdLst/>
            <a:ahLst/>
            <a:cxnLst/>
            <a:rect l="l" t="t" r="r" b="b"/>
            <a:pathLst>
              <a:path w="15122" h="5002" extrusionOk="0">
                <a:moveTo>
                  <a:pt x="0" y="1"/>
                </a:moveTo>
                <a:lnTo>
                  <a:pt x="0" y="5001"/>
                </a:lnTo>
                <a:lnTo>
                  <a:pt x="15121" y="5001"/>
                </a:lnTo>
                <a:lnTo>
                  <a:pt x="15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3511525" y="783700"/>
            <a:ext cx="5632410" cy="2353867"/>
          </a:xfrm>
          <a:custGeom>
            <a:avLst/>
            <a:gdLst/>
            <a:ahLst/>
            <a:cxnLst/>
            <a:rect l="l" t="t" r="r" b="b"/>
            <a:pathLst>
              <a:path w="70081" h="27529" extrusionOk="0">
                <a:moveTo>
                  <a:pt x="0" y="1"/>
                </a:moveTo>
                <a:lnTo>
                  <a:pt x="0" y="27528"/>
                </a:lnTo>
                <a:lnTo>
                  <a:pt x="70080" y="27528"/>
                </a:lnTo>
                <a:lnTo>
                  <a:pt x="70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
        <p:nvSpPr>
          <p:cNvPr id="143" name="Google Shape;143;p11"/>
          <p:cNvSpPr/>
          <p:nvPr/>
        </p:nvSpPr>
        <p:spPr>
          <a:xfrm>
            <a:off x="5865073" y="3429550"/>
            <a:ext cx="1215342" cy="259665"/>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18936" y="3429550"/>
            <a:ext cx="1124989" cy="259686"/>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7083824" y="3429550"/>
            <a:ext cx="259727" cy="259665"/>
          </a:xfrm>
          <a:custGeom>
            <a:avLst/>
            <a:gdLst/>
            <a:ahLst/>
            <a:cxnLst/>
            <a:rect l="l" t="t" r="r" b="b"/>
            <a:pathLst>
              <a:path w="8298" h="8298" extrusionOk="0">
                <a:moveTo>
                  <a:pt x="0" y="1"/>
                </a:moveTo>
                <a:lnTo>
                  <a:pt x="0" y="8297"/>
                </a:lnTo>
                <a:lnTo>
                  <a:pt x="8297" y="8297"/>
                </a:lnTo>
                <a:lnTo>
                  <a:pt x="8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496607" y="3429550"/>
            <a:ext cx="259707" cy="259686"/>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6" r:id="rId6"/>
    <p:sldLayoutId id="2147483657" r:id="rId7"/>
    <p:sldLayoutId id="2147483659" r:id="rId8"/>
    <p:sldLayoutId id="2147483662" r:id="rId9"/>
    <p:sldLayoutId id="2147483669" r:id="rId10"/>
    <p:sldLayoutId id="2147483670" r:id="rId11"/>
    <p:sldLayoutId id="2147483673" r:id="rId12"/>
    <p:sldLayoutId id="214748367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3.png"/><Relationship Id="rId7" Type="http://schemas.openxmlformats.org/officeDocument/2006/relationships/image" Target="../media/image35.png"/><Relationship Id="rId12" Type="http://schemas.microsoft.com/office/2007/relationships/hdphoto" Target="../media/hdphoto8.wdp"/><Relationship Id="rId2" Type="http://schemas.openxmlformats.org/officeDocument/2006/relationships/image" Target="../media/image32.png"/><Relationship Id="rId1" Type="http://schemas.openxmlformats.org/officeDocument/2006/relationships/slideLayout" Target="../slideLayouts/slideLayout10.xml"/><Relationship Id="rId6" Type="http://schemas.microsoft.com/office/2007/relationships/hdphoto" Target="../media/hdphoto5.wdp"/><Relationship Id="rId11" Type="http://schemas.openxmlformats.org/officeDocument/2006/relationships/image" Target="../media/image37.png"/><Relationship Id="rId5" Type="http://schemas.openxmlformats.org/officeDocument/2006/relationships/image" Target="../media/image34.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9.png"/><Relationship Id="rId9" Type="http://schemas.microsoft.com/office/2007/relationships/hdphoto" Target="../media/hdphoto9.wdp"/></Relationships>
</file>

<file path=ppt/slides/_rels/slide13.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32.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microsoft.com/office/2007/relationships/hdphoto" Target="../media/hdphoto11.wdp"/><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52.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0.xm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9.png"/><Relationship Id="rId21" Type="http://schemas.openxmlformats.org/officeDocument/2006/relationships/image" Target="../media/image4.gif"/><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svg"/><Relationship Id="rId20" Type="http://schemas.microsoft.com/office/2007/relationships/hdphoto" Target="../media/hdphoto2.wdp"/><Relationship Id="rId1" Type="http://schemas.openxmlformats.org/officeDocument/2006/relationships/slideLayout" Target="../slideLayouts/slideLayout4.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sites.google.com/site/ignoubcafinalyearprojects/project/petrol-pump-management-system-project-report" TargetMode="External"/><Relationship Id="rId5" Type="http://schemas.openxmlformats.org/officeDocument/2006/relationships/hyperlink" Target="https://code---projects.org/petrol-pump-management-in---c-with-source-code/" TargetMode="External"/><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F275-F1D8-4496-B2F0-10E590E2DED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A6D4781-659D-40FE-AD3A-D7D83CF82FCE}"/>
              </a:ext>
            </a:extLst>
          </p:cNvPr>
          <p:cNvSpPr>
            <a:spLocks noGrp="1"/>
          </p:cNvSpPr>
          <p:nvPr>
            <p:ph type="subTitle" idx="1"/>
          </p:nvPr>
        </p:nvSpPr>
        <p:spPr/>
        <p:txBody>
          <a:bodyPr/>
          <a:lstStyle/>
          <a:p>
            <a:endParaRPr lang="en-IN"/>
          </a:p>
        </p:txBody>
      </p:sp>
      <p:pic>
        <p:nvPicPr>
          <p:cNvPr id="2050" name="Picture 2" descr="Petrol Pump Management System, Petrol Pump Solution Tools, Petrol Pump  Management System, Petrol Pump Software, पेट्रोल पंप मैनेजमेंट सॉफ्टवेयर,  पेट्रोल पंप प्रबंधन सॉफ्टवेयर in Bulandshahr Road ...">
            <a:extLst>
              <a:ext uri="{FF2B5EF4-FFF2-40B4-BE49-F238E27FC236}">
                <a16:creationId xmlns:a16="http://schemas.microsoft.com/office/drawing/2014/main" id="{8A54506D-793D-4C75-B239-C72FF7992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294008F-9E86-4692-A093-B8B793E6B849}"/>
              </a:ext>
            </a:extLst>
          </p:cNvPr>
          <p:cNvPicPr>
            <a:picLocks noChangeAspect="1"/>
          </p:cNvPicPr>
          <p:nvPr/>
        </p:nvPicPr>
        <p:blipFill>
          <a:blip r:embed="rId3"/>
          <a:stretch>
            <a:fillRect/>
          </a:stretch>
        </p:blipFill>
        <p:spPr>
          <a:xfrm>
            <a:off x="3690677" y="13282"/>
            <a:ext cx="1762646" cy="801925"/>
          </a:xfrm>
          <a:prstGeom prst="roundRect">
            <a:avLst>
              <a:gd name="adj" fmla="val 16667"/>
            </a:avLst>
          </a:prstGeom>
          <a:ln>
            <a:noFill/>
          </a:ln>
          <a:effectLst>
            <a:glow rad="101600">
              <a:srgbClr val="FF0000">
                <a:alpha val="60000"/>
              </a:srgb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4AAB0C51-DA09-4EFB-A70B-1965E19AF99A}"/>
              </a:ext>
            </a:extLst>
          </p:cNvPr>
          <p:cNvSpPr txBox="1"/>
          <p:nvPr/>
        </p:nvSpPr>
        <p:spPr>
          <a:xfrm>
            <a:off x="1962472" y="851391"/>
            <a:ext cx="5492213" cy="369332"/>
          </a:xfrm>
          <a:prstGeom prst="rect">
            <a:avLst/>
          </a:prstGeom>
          <a:noFill/>
        </p:spPr>
        <p:txBody>
          <a:bodyPr wrap="square">
            <a:spAutoFit/>
          </a:bodyPr>
          <a:lstStyle/>
          <a:p>
            <a:r>
              <a:rPr lang="en-US" sz="1800" b="1" i="0" dirty="0">
                <a:solidFill>
                  <a:schemeClr val="tx1"/>
                </a:solidFill>
                <a:effectLst/>
                <a:latin typeface="Algerian" panose="04020705040A02060702" pitchFamily="82" charset="0"/>
              </a:rPr>
              <a:t>School of Computing Science &amp; Engineering</a:t>
            </a:r>
            <a:endParaRPr lang="en-IN" sz="1800" b="1" dirty="0">
              <a:solidFill>
                <a:schemeClr val="tx1"/>
              </a:solidFill>
              <a:latin typeface="Algerian" panose="04020705040A02060702" pitchFamily="82" charset="0"/>
            </a:endParaRPr>
          </a:p>
        </p:txBody>
      </p:sp>
    </p:spTree>
    <p:extLst>
      <p:ext uri="{BB962C8B-B14F-4D97-AF65-F5344CB8AC3E}">
        <p14:creationId xmlns:p14="http://schemas.microsoft.com/office/powerpoint/2010/main" val="2550678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4EB64-5589-4609-81FB-F5ECC65CFA51}"/>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EF37DAA3-8AC2-421B-807A-359509B67841}"/>
              </a:ext>
            </a:extLst>
          </p:cNvPr>
          <p:cNvSpPr txBox="1"/>
          <p:nvPr/>
        </p:nvSpPr>
        <p:spPr>
          <a:xfrm>
            <a:off x="1388003" y="458429"/>
            <a:ext cx="4572000" cy="723275"/>
          </a:xfrm>
          <a:prstGeom prst="rect">
            <a:avLst/>
          </a:prstGeom>
          <a:noFill/>
        </p:spPr>
        <p:txBody>
          <a:bodyPr wrap="square">
            <a:spAutoFit/>
          </a:bodyPr>
          <a:lstStyle/>
          <a:p>
            <a:r>
              <a:rPr lang="en" sz="2700" b="1" dirty="0">
                <a:solidFill>
                  <a:schemeClr val="bg2"/>
                </a:solidFill>
                <a:latin typeface="Overpass Mono" panose="020B0604020202020204" charset="0"/>
              </a:rPr>
              <a:t>OBJECTIVES</a:t>
            </a:r>
          </a:p>
          <a:p>
            <a:endParaRPr lang="en" b="1" dirty="0">
              <a:solidFill>
                <a:schemeClr val="bg2"/>
              </a:solidFill>
              <a:latin typeface="Overpass Mono" panose="020B0604020202020204" charset="0"/>
            </a:endParaRPr>
          </a:p>
        </p:txBody>
      </p:sp>
      <p:pic>
        <p:nvPicPr>
          <p:cNvPr id="5" name="Picture 4">
            <a:extLst>
              <a:ext uri="{FF2B5EF4-FFF2-40B4-BE49-F238E27FC236}">
                <a16:creationId xmlns:a16="http://schemas.microsoft.com/office/drawing/2014/main" id="{2476C081-FDE9-4D84-A632-2949AF5FB0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037" y1="34839" x2="37037" y2="34839"/>
                        <a14:foregroundMark x1="33862" y1="34839" x2="33862" y2="34839"/>
                        <a14:foregroundMark x1="33862" y1="34839" x2="33862" y2="34839"/>
                        <a14:foregroundMark x1="33862" y1="34839" x2="33862" y2="34839"/>
                        <a14:foregroundMark x1="33862" y1="34839" x2="33862" y2="34839"/>
                      </a14:backgroundRemoval>
                    </a14:imgEffect>
                  </a14:imgLayer>
                </a14:imgProps>
              </a:ext>
            </a:extLst>
          </a:blip>
          <a:stretch>
            <a:fillRect/>
          </a:stretch>
        </p:blipFill>
        <p:spPr>
          <a:xfrm>
            <a:off x="444822" y="1976140"/>
            <a:ext cx="747468" cy="613003"/>
          </a:xfrm>
          <a:prstGeom prst="rect">
            <a:avLst/>
          </a:prstGeom>
        </p:spPr>
      </p:pic>
      <p:pic>
        <p:nvPicPr>
          <p:cNvPr id="7" name="Picture 6">
            <a:extLst>
              <a:ext uri="{FF2B5EF4-FFF2-40B4-BE49-F238E27FC236}">
                <a16:creationId xmlns:a16="http://schemas.microsoft.com/office/drawing/2014/main" id="{92F02753-358F-4C8A-8937-BDBA2973401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59" b="92701" l="4478" r="88806">
                        <a14:foregroundMark x1="45522" y1="92701" x2="45522" y2="92701"/>
                        <a14:foregroundMark x1="4478" y1="55474" x2="4478" y2="55474"/>
                        <a14:foregroundMark x1="87313" y1="19708" x2="87313" y2="19708"/>
                      </a14:backgroundRemoval>
                    </a14:imgEffect>
                  </a14:imgLayer>
                </a14:imgProps>
              </a:ext>
            </a:extLst>
          </a:blip>
          <a:stretch>
            <a:fillRect/>
          </a:stretch>
        </p:blipFill>
        <p:spPr>
          <a:xfrm>
            <a:off x="542452" y="1349018"/>
            <a:ext cx="479718" cy="490458"/>
          </a:xfrm>
          <a:prstGeom prst="rect">
            <a:avLst/>
          </a:prstGeom>
        </p:spPr>
      </p:pic>
      <p:pic>
        <p:nvPicPr>
          <p:cNvPr id="9" name="Picture 8">
            <a:extLst>
              <a:ext uri="{FF2B5EF4-FFF2-40B4-BE49-F238E27FC236}">
                <a16:creationId xmlns:a16="http://schemas.microsoft.com/office/drawing/2014/main" id="{6E818AA6-D455-4D0A-914E-3B0D9A7D57E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3053" y="4069498"/>
            <a:ext cx="918515" cy="723275"/>
          </a:xfrm>
          <a:prstGeom prst="rect">
            <a:avLst/>
          </a:prstGeom>
        </p:spPr>
      </p:pic>
      <p:pic>
        <p:nvPicPr>
          <p:cNvPr id="11" name="Picture 10">
            <a:extLst>
              <a:ext uri="{FF2B5EF4-FFF2-40B4-BE49-F238E27FC236}">
                <a16:creationId xmlns:a16="http://schemas.microsoft.com/office/drawing/2014/main" id="{AA2E3847-2ABF-4414-922F-E7EF46F33ED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393084" y="2464242"/>
            <a:ext cx="850944" cy="831062"/>
          </a:xfrm>
          <a:prstGeom prst="rect">
            <a:avLst/>
          </a:prstGeom>
        </p:spPr>
      </p:pic>
      <p:pic>
        <p:nvPicPr>
          <p:cNvPr id="12" name="Picture 11">
            <a:extLst>
              <a:ext uri="{FF2B5EF4-FFF2-40B4-BE49-F238E27FC236}">
                <a16:creationId xmlns:a16="http://schemas.microsoft.com/office/drawing/2014/main" id="{C184A37D-FF2D-4371-966F-49770B0550A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59" b="92701" l="4478" r="88806">
                        <a14:foregroundMark x1="45522" y1="92701" x2="45522" y2="92701"/>
                        <a14:foregroundMark x1="4478" y1="55474" x2="4478" y2="55474"/>
                        <a14:foregroundMark x1="87313" y1="19708" x2="87313" y2="19708"/>
                      </a14:backgroundRemoval>
                    </a14:imgEffect>
                  </a14:imgLayer>
                </a14:imgProps>
              </a:ext>
            </a:extLst>
          </a:blip>
          <a:stretch>
            <a:fillRect/>
          </a:stretch>
        </p:blipFill>
        <p:spPr>
          <a:xfrm>
            <a:off x="518765" y="3404122"/>
            <a:ext cx="543527" cy="555695"/>
          </a:xfrm>
          <a:prstGeom prst="rect">
            <a:avLst/>
          </a:prstGeom>
        </p:spPr>
      </p:pic>
      <p:sp>
        <p:nvSpPr>
          <p:cNvPr id="16" name="TextBox 15">
            <a:extLst>
              <a:ext uri="{FF2B5EF4-FFF2-40B4-BE49-F238E27FC236}">
                <a16:creationId xmlns:a16="http://schemas.microsoft.com/office/drawing/2014/main" id="{E4896B2C-7046-42F8-A2D5-106A961D09BC}"/>
              </a:ext>
            </a:extLst>
          </p:cNvPr>
          <p:cNvSpPr txBox="1"/>
          <p:nvPr/>
        </p:nvSpPr>
        <p:spPr>
          <a:xfrm>
            <a:off x="1241568" y="1409581"/>
            <a:ext cx="4572000" cy="369332"/>
          </a:xfrm>
          <a:prstGeom prst="rect">
            <a:avLst/>
          </a:prstGeom>
          <a:noFill/>
        </p:spPr>
        <p:txBody>
          <a:bodyPr wrap="square">
            <a:spAutoFit/>
          </a:bodyPr>
          <a:lstStyle/>
          <a:p>
            <a:r>
              <a:rPr lang="en-US" sz="1800" dirty="0">
                <a:solidFill>
                  <a:schemeClr val="bg2"/>
                </a:solidFill>
              </a:rPr>
              <a:t>To make a software which is easy to use.</a:t>
            </a:r>
          </a:p>
        </p:txBody>
      </p:sp>
      <p:pic>
        <p:nvPicPr>
          <p:cNvPr id="10" name="Picture 9">
            <a:extLst>
              <a:ext uri="{FF2B5EF4-FFF2-40B4-BE49-F238E27FC236}">
                <a16:creationId xmlns:a16="http://schemas.microsoft.com/office/drawing/2014/main" id="{25BCDE15-1569-4C57-990B-5EF6AAB0FC7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751" b="99320" l="9972" r="96011">
                        <a14:foregroundMark x1="30484" y1="21995" x2="30484" y2="21995"/>
                        <a14:foregroundMark x1="25926" y1="22676" x2="25926" y2="22676"/>
                        <a14:foregroundMark x1="26496" y1="21542" x2="26496" y2="21542"/>
                        <a14:foregroundMark x1="26496" y1="20408" x2="26496" y2="20408"/>
                        <a14:foregroundMark x1="54986" y1="86621" x2="54986" y2="86621"/>
                        <a14:foregroundMark x1="47009" y1="93424" x2="47009" y2="93424"/>
                        <a14:foregroundMark x1="88889" y1="86395" x2="88889" y2="86395"/>
                        <a14:foregroundMark x1="88604" y1="82766" x2="88604" y2="82766"/>
                        <a14:foregroundMark x1="85470" y1="78231" x2="85470" y2="78231"/>
                        <a14:foregroundMark x1="85470" y1="76644" x2="85470" y2="76644"/>
                        <a14:foregroundMark x1="86040" y1="72109" x2="86040" y2="72109"/>
                        <a14:foregroundMark x1="82336" y1="72109" x2="82336" y2="72109"/>
                        <a14:foregroundMark x1="90313" y1="89342" x2="90313" y2="89342"/>
                        <a14:foregroundMark x1="90313" y1="89342" x2="90313" y2="89342"/>
                        <a14:foregroundMark x1="90313" y1="89342" x2="90313" y2="89342"/>
                        <a14:foregroundMark x1="90313" y1="89342" x2="90313" y2="89342"/>
                        <a14:foregroundMark x1="90313" y1="89342" x2="90313" y2="89342"/>
                        <a14:foregroundMark x1="90313" y1="89342" x2="90313" y2="89342"/>
                        <a14:foregroundMark x1="91738" y1="91837" x2="91738" y2="91837"/>
                        <a14:foregroundMark x1="96296" y1="90703" x2="96296" y2="90703"/>
                        <a14:foregroundMark x1="96296" y1="88209" x2="96296" y2="88209"/>
                        <a14:foregroundMark x1="75499" y1="99320" x2="75499" y2="99320"/>
                        <a14:foregroundMark x1="67806" y1="22449" x2="67806" y2="22449"/>
                        <a14:foregroundMark x1="60114" y1="16780" x2="60114" y2="16780"/>
                      </a14:backgroundRemoval>
                    </a14:imgEffect>
                  </a14:imgLayer>
                </a14:imgProps>
              </a:ext>
            </a:extLst>
          </a:blip>
          <a:stretch>
            <a:fillRect/>
          </a:stretch>
        </p:blipFill>
        <p:spPr>
          <a:xfrm>
            <a:off x="7089161" y="954090"/>
            <a:ext cx="2349307" cy="2646237"/>
          </a:xfrm>
          <a:prstGeom prst="rect">
            <a:avLst/>
          </a:prstGeom>
        </p:spPr>
      </p:pic>
      <p:sp>
        <p:nvSpPr>
          <p:cNvPr id="18" name="TextBox 17">
            <a:extLst>
              <a:ext uri="{FF2B5EF4-FFF2-40B4-BE49-F238E27FC236}">
                <a16:creationId xmlns:a16="http://schemas.microsoft.com/office/drawing/2014/main" id="{C108A655-3505-4F27-8E80-22BEADBD80AC}"/>
              </a:ext>
            </a:extLst>
          </p:cNvPr>
          <p:cNvSpPr txBox="1"/>
          <p:nvPr/>
        </p:nvSpPr>
        <p:spPr>
          <a:xfrm>
            <a:off x="1241567" y="2092543"/>
            <a:ext cx="6507585" cy="369332"/>
          </a:xfrm>
          <a:prstGeom prst="rect">
            <a:avLst/>
          </a:prstGeom>
          <a:noFill/>
        </p:spPr>
        <p:txBody>
          <a:bodyPr wrap="square">
            <a:spAutoFit/>
          </a:bodyPr>
          <a:lstStyle/>
          <a:p>
            <a:r>
              <a:rPr lang="en-US" sz="1800" dirty="0">
                <a:solidFill>
                  <a:schemeClr val="bg2"/>
                </a:solidFill>
              </a:rPr>
              <a:t>To improve the present Petrol Pump Management System</a:t>
            </a:r>
            <a:r>
              <a:rPr lang="en-US" dirty="0">
                <a:solidFill>
                  <a:schemeClr val="bg2"/>
                </a:solidFill>
              </a:rPr>
              <a:t>. </a:t>
            </a:r>
          </a:p>
        </p:txBody>
      </p:sp>
      <p:sp>
        <p:nvSpPr>
          <p:cNvPr id="20" name="TextBox 19">
            <a:extLst>
              <a:ext uri="{FF2B5EF4-FFF2-40B4-BE49-F238E27FC236}">
                <a16:creationId xmlns:a16="http://schemas.microsoft.com/office/drawing/2014/main" id="{2188DA3E-FF85-4972-8201-DDEA48BA17AB}"/>
              </a:ext>
            </a:extLst>
          </p:cNvPr>
          <p:cNvSpPr txBox="1"/>
          <p:nvPr/>
        </p:nvSpPr>
        <p:spPr>
          <a:xfrm>
            <a:off x="1241568" y="2725884"/>
            <a:ext cx="4572000" cy="369332"/>
          </a:xfrm>
          <a:prstGeom prst="rect">
            <a:avLst/>
          </a:prstGeom>
          <a:noFill/>
        </p:spPr>
        <p:txBody>
          <a:bodyPr wrap="square">
            <a:spAutoFit/>
          </a:bodyPr>
          <a:lstStyle/>
          <a:p>
            <a:r>
              <a:rPr lang="en-US" sz="1800" dirty="0">
                <a:solidFill>
                  <a:schemeClr val="bg2"/>
                </a:solidFill>
              </a:rPr>
              <a:t>To check the quantity of fuel.</a:t>
            </a:r>
          </a:p>
        </p:txBody>
      </p:sp>
      <p:sp>
        <p:nvSpPr>
          <p:cNvPr id="22" name="TextBox 21">
            <a:extLst>
              <a:ext uri="{FF2B5EF4-FFF2-40B4-BE49-F238E27FC236}">
                <a16:creationId xmlns:a16="http://schemas.microsoft.com/office/drawing/2014/main" id="{B1D05C02-4576-476A-9AE7-25CB97D8958E}"/>
              </a:ext>
            </a:extLst>
          </p:cNvPr>
          <p:cNvSpPr txBox="1"/>
          <p:nvPr/>
        </p:nvSpPr>
        <p:spPr>
          <a:xfrm>
            <a:off x="1241567" y="4246469"/>
            <a:ext cx="5484697" cy="369332"/>
          </a:xfrm>
          <a:prstGeom prst="rect">
            <a:avLst/>
          </a:prstGeom>
          <a:noFill/>
        </p:spPr>
        <p:txBody>
          <a:bodyPr wrap="square">
            <a:spAutoFit/>
          </a:bodyPr>
          <a:lstStyle/>
          <a:p>
            <a:r>
              <a:rPr lang="en-US" sz="1800" dirty="0">
                <a:solidFill>
                  <a:schemeClr val="bg2"/>
                </a:solidFill>
              </a:rPr>
              <a:t>Getting information related to sales on daily basis.</a:t>
            </a:r>
          </a:p>
        </p:txBody>
      </p:sp>
      <p:sp>
        <p:nvSpPr>
          <p:cNvPr id="24" name="TextBox 23">
            <a:extLst>
              <a:ext uri="{FF2B5EF4-FFF2-40B4-BE49-F238E27FC236}">
                <a16:creationId xmlns:a16="http://schemas.microsoft.com/office/drawing/2014/main" id="{243E8287-9ABB-44C6-BFF3-21D61F5C159E}"/>
              </a:ext>
            </a:extLst>
          </p:cNvPr>
          <p:cNvSpPr txBox="1"/>
          <p:nvPr/>
        </p:nvSpPr>
        <p:spPr>
          <a:xfrm>
            <a:off x="1241568" y="3494010"/>
            <a:ext cx="4572000" cy="369332"/>
          </a:xfrm>
          <a:prstGeom prst="rect">
            <a:avLst/>
          </a:prstGeom>
          <a:noFill/>
        </p:spPr>
        <p:txBody>
          <a:bodyPr wrap="square">
            <a:spAutoFit/>
          </a:bodyPr>
          <a:lstStyle/>
          <a:p>
            <a:r>
              <a:rPr lang="en-US" sz="1800" dirty="0">
                <a:solidFill>
                  <a:schemeClr val="bg2"/>
                </a:solidFill>
              </a:rPr>
              <a:t>To minimize manual calculation. </a:t>
            </a:r>
            <a:endParaRPr lang="en-IN" sz="1800" dirty="0">
              <a:solidFill>
                <a:schemeClr val="bg2"/>
              </a:solidFill>
            </a:endParaRPr>
          </a:p>
        </p:txBody>
      </p:sp>
    </p:spTree>
    <p:extLst>
      <p:ext uri="{BB962C8B-B14F-4D97-AF65-F5344CB8AC3E}">
        <p14:creationId xmlns:p14="http://schemas.microsoft.com/office/powerpoint/2010/main" val="1719922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 name="Picture 3">
            <a:extLst>
              <a:ext uri="{FF2B5EF4-FFF2-40B4-BE49-F238E27FC236}">
                <a16:creationId xmlns:a16="http://schemas.microsoft.com/office/drawing/2014/main" id="{B38C6116-2474-4367-B298-826E8D638722}"/>
              </a:ext>
            </a:extLst>
          </p:cNvPr>
          <p:cNvPicPr>
            <a:picLocks noChangeAspect="1"/>
          </p:cNvPicPr>
          <p:nvPr/>
        </p:nvPicPr>
        <p:blipFill>
          <a:blip r:embed="rId3"/>
          <a:stretch>
            <a:fillRect/>
          </a:stretch>
        </p:blipFill>
        <p:spPr>
          <a:xfrm>
            <a:off x="186309" y="518465"/>
            <a:ext cx="5269611" cy="355450"/>
          </a:xfrm>
          <a:prstGeom prst="rect">
            <a:avLst/>
          </a:prstGeom>
        </p:spPr>
      </p:pic>
      <p:sp>
        <p:nvSpPr>
          <p:cNvPr id="434" name="Google Shape;434;p35"/>
          <p:cNvSpPr txBox="1">
            <a:spLocks noGrp="1"/>
          </p:cNvSpPr>
          <p:nvPr>
            <p:ph type="title"/>
          </p:nvPr>
        </p:nvSpPr>
        <p:spPr>
          <a:xfrm>
            <a:off x="357015" y="264050"/>
            <a:ext cx="7346833"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PROPOSED PETROL PUMP MANAGEMENT SYSTEM</a:t>
            </a:r>
            <a:endParaRPr sz="2400" dirty="0"/>
          </a:p>
        </p:txBody>
      </p:sp>
      <p:grpSp>
        <p:nvGrpSpPr>
          <p:cNvPr id="437" name="Google Shape;437;p35"/>
          <p:cNvGrpSpPr/>
          <p:nvPr/>
        </p:nvGrpSpPr>
        <p:grpSpPr>
          <a:xfrm>
            <a:off x="6739789" y="2872050"/>
            <a:ext cx="2404115" cy="2123775"/>
            <a:chOff x="6739789" y="1500450"/>
            <a:chExt cx="2404115" cy="2123775"/>
          </a:xfrm>
        </p:grpSpPr>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35"/>
          <p:cNvGrpSpPr/>
          <p:nvPr/>
        </p:nvGrpSpPr>
        <p:grpSpPr>
          <a:xfrm>
            <a:off x="0" y="10599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E7238006-DA3A-409E-A9D6-F6676187BD03}"/>
              </a:ext>
            </a:extLst>
          </p:cNvPr>
          <p:cNvSpPr txBox="1"/>
          <p:nvPr/>
        </p:nvSpPr>
        <p:spPr>
          <a:xfrm>
            <a:off x="1196732" y="1556087"/>
            <a:ext cx="6180468" cy="2554545"/>
          </a:xfrm>
          <a:prstGeom prst="rect">
            <a:avLst/>
          </a:prstGeom>
          <a:noFill/>
        </p:spPr>
        <p:txBody>
          <a:bodyPr wrap="square">
            <a:spAutoFit/>
          </a:bodyPr>
          <a:lstStyle/>
          <a:p>
            <a:pPr>
              <a:buNone/>
            </a:pPr>
            <a:r>
              <a:rPr lang="en-US" sz="1600" dirty="0">
                <a:solidFill>
                  <a:schemeClr val="bg1"/>
                </a:solidFill>
              </a:rPr>
              <a:t>As the work at petrol pump is done manually so it becomes hard for the supervisor to maintain a daily record. So we have developed this system to computerize all the reporting work of petrol pump. </a:t>
            </a:r>
          </a:p>
          <a:p>
            <a:pPr>
              <a:buNone/>
            </a:pPr>
            <a:r>
              <a:rPr lang="en-US" sz="1600" dirty="0">
                <a:solidFill>
                  <a:schemeClr val="bg1"/>
                </a:solidFill>
              </a:rPr>
              <a:t>         From report module admin can also generate several reports like pumps daily earning report , employee shift delivery report , pumps report , cumulative daily report , salary report, amount of fuel sold . Admin can update many information in the system that’s why his account is protected with user name and password. Only authentic user can login to admin account.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8" name="Picture 7">
            <a:extLst>
              <a:ext uri="{FF2B5EF4-FFF2-40B4-BE49-F238E27FC236}">
                <a16:creationId xmlns:a16="http://schemas.microsoft.com/office/drawing/2014/main" id="{539F28F3-9800-412F-8C97-18BA40A73455}"/>
              </a:ext>
            </a:extLst>
          </p:cNvPr>
          <p:cNvPicPr>
            <a:picLocks noChangeAspect="1"/>
          </p:cNvPicPr>
          <p:nvPr/>
        </p:nvPicPr>
        <p:blipFill>
          <a:blip r:embed="rId3"/>
          <a:stretch>
            <a:fillRect/>
          </a:stretch>
        </p:blipFill>
        <p:spPr>
          <a:xfrm>
            <a:off x="0" y="2396314"/>
            <a:ext cx="5906324" cy="2514951"/>
          </a:xfrm>
          <a:prstGeom prst="rect">
            <a:avLst/>
          </a:prstGeom>
        </p:spPr>
      </p:pic>
      <p:pic>
        <p:nvPicPr>
          <p:cNvPr id="10" name="Picture 9">
            <a:extLst>
              <a:ext uri="{FF2B5EF4-FFF2-40B4-BE49-F238E27FC236}">
                <a16:creationId xmlns:a16="http://schemas.microsoft.com/office/drawing/2014/main" id="{E0AA3CD5-E88F-49B0-95A2-2D459A9AF99E}"/>
              </a:ext>
            </a:extLst>
          </p:cNvPr>
          <p:cNvPicPr>
            <a:picLocks noChangeAspect="1"/>
          </p:cNvPicPr>
          <p:nvPr/>
        </p:nvPicPr>
        <p:blipFill>
          <a:blip r:embed="rId3"/>
          <a:stretch>
            <a:fillRect/>
          </a:stretch>
        </p:blipFill>
        <p:spPr>
          <a:xfrm>
            <a:off x="3237676" y="1264920"/>
            <a:ext cx="5906324" cy="3314700"/>
          </a:xfrm>
          <a:prstGeom prst="rect">
            <a:avLst/>
          </a:prstGeom>
        </p:spPr>
      </p:pic>
      <p:pic>
        <p:nvPicPr>
          <p:cNvPr id="12" name="Picture 11">
            <a:extLst>
              <a:ext uri="{FF2B5EF4-FFF2-40B4-BE49-F238E27FC236}">
                <a16:creationId xmlns:a16="http://schemas.microsoft.com/office/drawing/2014/main" id="{71621120-378D-4E0C-B3B9-B0486BFB9877}"/>
              </a:ext>
            </a:extLst>
          </p:cNvPr>
          <p:cNvPicPr>
            <a:picLocks noChangeAspect="1"/>
          </p:cNvPicPr>
          <p:nvPr/>
        </p:nvPicPr>
        <p:blipFill>
          <a:blip r:embed="rId4"/>
          <a:stretch>
            <a:fillRect/>
          </a:stretch>
        </p:blipFill>
        <p:spPr>
          <a:xfrm>
            <a:off x="0" y="4556760"/>
            <a:ext cx="2572109" cy="342948"/>
          </a:xfrm>
          <a:prstGeom prst="rect">
            <a:avLst/>
          </a:prstGeom>
        </p:spPr>
      </p:pic>
      <p:pic>
        <p:nvPicPr>
          <p:cNvPr id="14" name="Picture 13">
            <a:extLst>
              <a:ext uri="{FF2B5EF4-FFF2-40B4-BE49-F238E27FC236}">
                <a16:creationId xmlns:a16="http://schemas.microsoft.com/office/drawing/2014/main" id="{85BCD63B-8DC5-4DBF-92CB-4C413B7A54CE}"/>
              </a:ext>
            </a:extLst>
          </p:cNvPr>
          <p:cNvPicPr>
            <a:picLocks noChangeAspect="1"/>
          </p:cNvPicPr>
          <p:nvPr/>
        </p:nvPicPr>
        <p:blipFill>
          <a:blip r:embed="rId5"/>
          <a:stretch>
            <a:fillRect/>
          </a:stretch>
        </p:blipFill>
        <p:spPr>
          <a:xfrm>
            <a:off x="0" y="816192"/>
            <a:ext cx="3067478" cy="1438476"/>
          </a:xfrm>
          <a:prstGeom prst="rect">
            <a:avLst/>
          </a:prstGeom>
        </p:spPr>
      </p:pic>
      <p:pic>
        <p:nvPicPr>
          <p:cNvPr id="17" name="Picture 16">
            <a:extLst>
              <a:ext uri="{FF2B5EF4-FFF2-40B4-BE49-F238E27FC236}">
                <a16:creationId xmlns:a16="http://schemas.microsoft.com/office/drawing/2014/main" id="{5450AA86-E1C2-4F6D-8B9C-35BD89969C8B}"/>
              </a:ext>
            </a:extLst>
          </p:cNvPr>
          <p:cNvPicPr>
            <a:picLocks noChangeAspect="1"/>
          </p:cNvPicPr>
          <p:nvPr/>
        </p:nvPicPr>
        <p:blipFill>
          <a:blip r:embed="rId6"/>
          <a:stretch>
            <a:fillRect/>
          </a:stretch>
        </p:blipFill>
        <p:spPr>
          <a:xfrm>
            <a:off x="514308" y="697124"/>
            <a:ext cx="4544059" cy="403290"/>
          </a:xfrm>
          <a:prstGeom prst="rect">
            <a:avLst/>
          </a:prstGeom>
        </p:spPr>
      </p:pic>
      <p:pic>
        <p:nvPicPr>
          <p:cNvPr id="16" name="Picture 15">
            <a:extLst>
              <a:ext uri="{FF2B5EF4-FFF2-40B4-BE49-F238E27FC236}">
                <a16:creationId xmlns:a16="http://schemas.microsoft.com/office/drawing/2014/main" id="{52EA0DD5-995F-4747-BA2E-6B94F652C402}"/>
              </a:ext>
            </a:extLst>
          </p:cNvPr>
          <p:cNvPicPr>
            <a:picLocks noChangeAspect="1"/>
          </p:cNvPicPr>
          <p:nvPr/>
        </p:nvPicPr>
        <p:blipFill>
          <a:blip r:embed="rId7"/>
          <a:stretch>
            <a:fillRect/>
          </a:stretch>
        </p:blipFill>
        <p:spPr>
          <a:xfrm>
            <a:off x="5314302" y="190969"/>
            <a:ext cx="2981741" cy="1324160"/>
          </a:xfrm>
          <a:prstGeom prst="rect">
            <a:avLst/>
          </a:prstGeom>
        </p:spPr>
      </p:pic>
      <p:pic>
        <p:nvPicPr>
          <p:cNvPr id="20" name="Picture 19">
            <a:extLst>
              <a:ext uri="{FF2B5EF4-FFF2-40B4-BE49-F238E27FC236}">
                <a16:creationId xmlns:a16="http://schemas.microsoft.com/office/drawing/2014/main" id="{1961CA4D-0B58-4085-A7D1-14C85327F4FA}"/>
              </a:ext>
            </a:extLst>
          </p:cNvPr>
          <p:cNvPicPr>
            <a:picLocks noChangeAspect="1"/>
          </p:cNvPicPr>
          <p:nvPr/>
        </p:nvPicPr>
        <p:blipFill>
          <a:blip r:embed="rId4"/>
          <a:stretch>
            <a:fillRect/>
          </a:stretch>
        </p:blipFill>
        <p:spPr>
          <a:xfrm>
            <a:off x="6957060" y="1100414"/>
            <a:ext cx="2186940" cy="269015"/>
          </a:xfrm>
          <a:prstGeom prst="rect">
            <a:avLst/>
          </a:prstGeom>
        </p:spPr>
      </p:pic>
      <p:sp>
        <p:nvSpPr>
          <p:cNvPr id="22" name="TextBox 21">
            <a:extLst>
              <a:ext uri="{FF2B5EF4-FFF2-40B4-BE49-F238E27FC236}">
                <a16:creationId xmlns:a16="http://schemas.microsoft.com/office/drawing/2014/main" id="{C7DFA41F-762F-42D9-B45B-94B665BBE392}"/>
              </a:ext>
            </a:extLst>
          </p:cNvPr>
          <p:cNvSpPr txBox="1"/>
          <p:nvPr/>
        </p:nvSpPr>
        <p:spPr>
          <a:xfrm>
            <a:off x="541405" y="480395"/>
            <a:ext cx="6763785" cy="492443"/>
          </a:xfrm>
          <a:prstGeom prst="rect">
            <a:avLst/>
          </a:prstGeom>
          <a:noFill/>
        </p:spPr>
        <p:txBody>
          <a:bodyPr wrap="square">
            <a:spAutoFit/>
          </a:bodyPr>
          <a:lstStyle/>
          <a:p>
            <a:r>
              <a:rPr lang="en" sz="2600" b="1" dirty="0">
                <a:solidFill>
                  <a:schemeClr val="bg2"/>
                </a:solidFill>
                <a:latin typeface="Overpass Mono" panose="020B0604020202020204" charset="0"/>
              </a:rPr>
              <a:t>ADVANTAGE OF OUR PROPOSED SYSTEM</a:t>
            </a:r>
            <a:endParaRPr lang="en-IN" sz="2600" b="1" dirty="0">
              <a:solidFill>
                <a:schemeClr val="bg2"/>
              </a:solidFill>
              <a:latin typeface="Overpass Mono" panose="020B0604020202020204" charset="0"/>
            </a:endParaRPr>
          </a:p>
        </p:txBody>
      </p:sp>
      <p:sp>
        <p:nvSpPr>
          <p:cNvPr id="24" name="TextBox 23">
            <a:extLst>
              <a:ext uri="{FF2B5EF4-FFF2-40B4-BE49-F238E27FC236}">
                <a16:creationId xmlns:a16="http://schemas.microsoft.com/office/drawing/2014/main" id="{D136522B-5253-4F7A-B412-6FF4DB1DF3A5}"/>
              </a:ext>
            </a:extLst>
          </p:cNvPr>
          <p:cNvSpPr txBox="1"/>
          <p:nvPr/>
        </p:nvSpPr>
        <p:spPr>
          <a:xfrm>
            <a:off x="884600" y="1560849"/>
            <a:ext cx="6145136" cy="2462213"/>
          </a:xfrm>
          <a:prstGeom prst="rect">
            <a:avLst/>
          </a:prstGeom>
          <a:noFill/>
        </p:spPr>
        <p:txBody>
          <a:bodyPr wrap="square">
            <a:spAutoFit/>
          </a:bodyPr>
          <a:lstStyle/>
          <a:p>
            <a:r>
              <a:rPr lang="en-US" dirty="0">
                <a:solidFill>
                  <a:schemeClr val="bg1"/>
                </a:solidFill>
              </a:rPr>
              <a:t>A database application can be stored in computer effectively.</a:t>
            </a:r>
          </a:p>
          <a:p>
            <a:endParaRPr lang="en-US" dirty="0">
              <a:solidFill>
                <a:schemeClr val="bg1"/>
              </a:solidFill>
            </a:endParaRPr>
          </a:p>
          <a:p>
            <a:r>
              <a:rPr lang="en-US" dirty="0">
                <a:solidFill>
                  <a:schemeClr val="bg1"/>
                </a:solidFill>
              </a:rPr>
              <a:t>No cheating in the numbers can be done.</a:t>
            </a:r>
          </a:p>
          <a:p>
            <a:endParaRPr lang="en-US" dirty="0">
              <a:solidFill>
                <a:schemeClr val="bg1"/>
              </a:solidFill>
            </a:endParaRPr>
          </a:p>
          <a:p>
            <a:r>
              <a:rPr lang="en-US" dirty="0">
                <a:solidFill>
                  <a:schemeClr val="bg1"/>
                </a:solidFill>
              </a:rPr>
              <a:t>Whenever rates will fluctuate on time changes would be made.</a:t>
            </a:r>
          </a:p>
          <a:p>
            <a:endParaRPr lang="en-US" dirty="0">
              <a:solidFill>
                <a:schemeClr val="bg1"/>
              </a:solidFill>
            </a:endParaRPr>
          </a:p>
          <a:p>
            <a:r>
              <a:rPr lang="en-US" dirty="0">
                <a:solidFill>
                  <a:schemeClr val="bg1"/>
                </a:solidFill>
              </a:rPr>
              <a:t>Time management.</a:t>
            </a:r>
          </a:p>
          <a:p>
            <a:endParaRPr lang="en-US" dirty="0">
              <a:solidFill>
                <a:schemeClr val="bg1"/>
              </a:solidFill>
            </a:endParaRPr>
          </a:p>
          <a:p>
            <a:r>
              <a:rPr lang="en-US" dirty="0">
                <a:solidFill>
                  <a:schemeClr val="bg1"/>
                </a:solidFill>
              </a:rPr>
              <a:t>No need to check manually the quantity left</a:t>
            </a:r>
          </a:p>
          <a:p>
            <a:endParaRPr lang="en-US" dirty="0">
              <a:solidFill>
                <a:schemeClr val="bg1"/>
              </a:solidFill>
            </a:endParaRPr>
          </a:p>
          <a:p>
            <a:r>
              <a:rPr lang="en-US" dirty="0">
                <a:solidFill>
                  <a:schemeClr val="bg1"/>
                </a:solidFill>
              </a:rPr>
              <a:t> With this system, less man force will be required.</a:t>
            </a:r>
          </a:p>
        </p:txBody>
      </p:sp>
      <p:pic>
        <p:nvPicPr>
          <p:cNvPr id="23" name="Picture 22">
            <a:extLst>
              <a:ext uri="{FF2B5EF4-FFF2-40B4-BE49-F238E27FC236}">
                <a16:creationId xmlns:a16="http://schemas.microsoft.com/office/drawing/2014/main" id="{F9803E40-9B97-4520-9399-9FFF2349210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6" y="1482206"/>
            <a:ext cx="836433" cy="522029"/>
          </a:xfrm>
          <a:prstGeom prst="rect">
            <a:avLst/>
          </a:prstGeom>
        </p:spPr>
      </p:pic>
      <p:pic>
        <p:nvPicPr>
          <p:cNvPr id="28" name="Picture 27">
            <a:extLst>
              <a:ext uri="{FF2B5EF4-FFF2-40B4-BE49-F238E27FC236}">
                <a16:creationId xmlns:a16="http://schemas.microsoft.com/office/drawing/2014/main" id="{A20100E6-4426-469B-83E2-B1E2009E9D8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6" y="1891576"/>
            <a:ext cx="836433" cy="522029"/>
          </a:xfrm>
          <a:prstGeom prst="rect">
            <a:avLst/>
          </a:prstGeom>
        </p:spPr>
      </p:pic>
      <p:pic>
        <p:nvPicPr>
          <p:cNvPr id="29" name="Picture 28">
            <a:extLst>
              <a:ext uri="{FF2B5EF4-FFF2-40B4-BE49-F238E27FC236}">
                <a16:creationId xmlns:a16="http://schemas.microsoft.com/office/drawing/2014/main" id="{82BEF758-6C97-4FD0-975B-877D84D678E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7" y="2339505"/>
            <a:ext cx="836433" cy="522029"/>
          </a:xfrm>
          <a:prstGeom prst="rect">
            <a:avLst/>
          </a:prstGeom>
        </p:spPr>
      </p:pic>
      <p:pic>
        <p:nvPicPr>
          <p:cNvPr id="30" name="Picture 29">
            <a:extLst>
              <a:ext uri="{FF2B5EF4-FFF2-40B4-BE49-F238E27FC236}">
                <a16:creationId xmlns:a16="http://schemas.microsoft.com/office/drawing/2014/main" id="{63BA9542-83B2-4C0A-AC19-7681C0EC834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5" y="2751336"/>
            <a:ext cx="836433" cy="522029"/>
          </a:xfrm>
          <a:prstGeom prst="rect">
            <a:avLst/>
          </a:prstGeom>
        </p:spPr>
      </p:pic>
      <p:pic>
        <p:nvPicPr>
          <p:cNvPr id="31" name="Picture 30">
            <a:extLst>
              <a:ext uri="{FF2B5EF4-FFF2-40B4-BE49-F238E27FC236}">
                <a16:creationId xmlns:a16="http://schemas.microsoft.com/office/drawing/2014/main" id="{81DF92C3-C178-4583-907C-76FD654CCD9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9" y="3199265"/>
            <a:ext cx="836433" cy="522029"/>
          </a:xfrm>
          <a:prstGeom prst="rect">
            <a:avLst/>
          </a:prstGeom>
        </p:spPr>
      </p:pic>
      <p:pic>
        <p:nvPicPr>
          <p:cNvPr id="32" name="Picture 31">
            <a:extLst>
              <a:ext uri="{FF2B5EF4-FFF2-40B4-BE49-F238E27FC236}">
                <a16:creationId xmlns:a16="http://schemas.microsoft.com/office/drawing/2014/main" id="{8DBC6FE8-E228-41F3-9A03-D2075967D8C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9" y="3616998"/>
            <a:ext cx="836433" cy="5220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6"/>
        <p:cNvGrpSpPr/>
        <p:nvPr/>
      </p:nvGrpSpPr>
      <p:grpSpPr>
        <a:xfrm>
          <a:off x="0" y="0"/>
          <a:ext cx="0" cy="0"/>
          <a:chOff x="0" y="0"/>
          <a:chExt cx="0" cy="0"/>
        </a:xfrm>
      </p:grpSpPr>
      <p:pic>
        <p:nvPicPr>
          <p:cNvPr id="3" name="Picture 2">
            <a:extLst>
              <a:ext uri="{FF2B5EF4-FFF2-40B4-BE49-F238E27FC236}">
                <a16:creationId xmlns:a16="http://schemas.microsoft.com/office/drawing/2014/main" id="{DB96A4CC-0B0D-4089-9D42-8B1966831A41}"/>
              </a:ext>
            </a:extLst>
          </p:cNvPr>
          <p:cNvPicPr>
            <a:picLocks noChangeAspect="1"/>
          </p:cNvPicPr>
          <p:nvPr/>
        </p:nvPicPr>
        <p:blipFill>
          <a:blip r:embed="rId4"/>
          <a:stretch>
            <a:fillRect/>
          </a:stretch>
        </p:blipFill>
        <p:spPr>
          <a:xfrm>
            <a:off x="189230" y="451462"/>
            <a:ext cx="4544059" cy="323895"/>
          </a:xfrm>
          <a:prstGeom prst="rect">
            <a:avLst/>
          </a:prstGeom>
        </p:spPr>
      </p:pic>
      <p:sp>
        <p:nvSpPr>
          <p:cNvPr id="6" name="TextBox 5">
            <a:extLst>
              <a:ext uri="{FF2B5EF4-FFF2-40B4-BE49-F238E27FC236}">
                <a16:creationId xmlns:a16="http://schemas.microsoft.com/office/drawing/2014/main" id="{FA76141F-EDBC-4B64-84CF-A0450BF5C630}"/>
              </a:ext>
            </a:extLst>
          </p:cNvPr>
          <p:cNvSpPr txBox="1"/>
          <p:nvPr/>
        </p:nvSpPr>
        <p:spPr>
          <a:xfrm>
            <a:off x="367364" y="197546"/>
            <a:ext cx="5400975" cy="507831"/>
          </a:xfrm>
          <a:prstGeom prst="rect">
            <a:avLst/>
          </a:prstGeom>
          <a:noFill/>
        </p:spPr>
        <p:txBody>
          <a:bodyPr wrap="square">
            <a:spAutoFit/>
          </a:bodyPr>
          <a:lstStyle/>
          <a:p>
            <a:r>
              <a:rPr lang="en" sz="2700" b="1" dirty="0">
                <a:solidFill>
                  <a:schemeClr val="bg2"/>
                </a:solidFill>
                <a:latin typeface="Overpass Mono" panose="020B0604020202020204" charset="0"/>
              </a:rPr>
              <a:t>NOVELTY OF THE PROJECT</a:t>
            </a:r>
            <a:endParaRPr lang="en-IN" sz="2700" b="1" dirty="0">
              <a:solidFill>
                <a:schemeClr val="bg2"/>
              </a:solidFill>
              <a:latin typeface="Overpass Mono" panose="020B0604020202020204" charset="0"/>
            </a:endParaRPr>
          </a:p>
        </p:txBody>
      </p:sp>
      <p:pic>
        <p:nvPicPr>
          <p:cNvPr id="7" name="Picture 6">
            <a:extLst>
              <a:ext uri="{FF2B5EF4-FFF2-40B4-BE49-F238E27FC236}">
                <a16:creationId xmlns:a16="http://schemas.microsoft.com/office/drawing/2014/main" id="{BE5B1DE5-0F18-4BC3-B8BE-0E8B37AD9270}"/>
              </a:ext>
            </a:extLst>
          </p:cNvPr>
          <p:cNvPicPr>
            <a:picLocks noChangeAspect="1"/>
          </p:cNvPicPr>
          <p:nvPr/>
        </p:nvPicPr>
        <p:blipFill>
          <a:blip r:embed="rId5"/>
          <a:stretch>
            <a:fillRect/>
          </a:stretch>
        </p:blipFill>
        <p:spPr>
          <a:xfrm>
            <a:off x="3139440" y="1785176"/>
            <a:ext cx="6004560" cy="2572109"/>
          </a:xfrm>
          <a:prstGeom prst="rect">
            <a:avLst/>
          </a:prstGeom>
        </p:spPr>
      </p:pic>
      <p:pic>
        <p:nvPicPr>
          <p:cNvPr id="9" name="Picture 8">
            <a:extLst>
              <a:ext uri="{FF2B5EF4-FFF2-40B4-BE49-F238E27FC236}">
                <a16:creationId xmlns:a16="http://schemas.microsoft.com/office/drawing/2014/main" id="{3DBD29A7-3323-407C-A973-88B139AE731E}"/>
              </a:ext>
            </a:extLst>
          </p:cNvPr>
          <p:cNvPicPr>
            <a:picLocks noChangeAspect="1"/>
          </p:cNvPicPr>
          <p:nvPr/>
        </p:nvPicPr>
        <p:blipFill>
          <a:blip r:embed="rId6"/>
          <a:stretch>
            <a:fillRect/>
          </a:stretch>
        </p:blipFill>
        <p:spPr>
          <a:xfrm>
            <a:off x="3139440" y="775357"/>
            <a:ext cx="695422" cy="2162477"/>
          </a:xfrm>
          <a:prstGeom prst="rect">
            <a:avLst/>
          </a:prstGeom>
        </p:spPr>
      </p:pic>
      <p:sp>
        <p:nvSpPr>
          <p:cNvPr id="12" name="TextBox 11">
            <a:extLst>
              <a:ext uri="{FF2B5EF4-FFF2-40B4-BE49-F238E27FC236}">
                <a16:creationId xmlns:a16="http://schemas.microsoft.com/office/drawing/2014/main" id="{FA4932EB-E9CC-4CEC-BAA0-2DC763EAD806}"/>
              </a:ext>
            </a:extLst>
          </p:cNvPr>
          <p:cNvSpPr txBox="1"/>
          <p:nvPr/>
        </p:nvSpPr>
        <p:spPr>
          <a:xfrm>
            <a:off x="3487151" y="1185346"/>
            <a:ext cx="5516881" cy="2462213"/>
          </a:xfrm>
          <a:prstGeom prst="rect">
            <a:avLst/>
          </a:prstGeom>
          <a:noFill/>
        </p:spPr>
        <p:txBody>
          <a:bodyPr wrap="square">
            <a:spAutoFit/>
          </a:bodyPr>
          <a:lstStyle/>
          <a:p>
            <a:r>
              <a:rPr lang="en-US" dirty="0"/>
              <a:t>All the information about sale, purchase, stock will be maintain properly in this system.</a:t>
            </a:r>
          </a:p>
          <a:p>
            <a:endParaRPr lang="en-US" dirty="0"/>
          </a:p>
          <a:p>
            <a:r>
              <a:rPr lang="en-US" dirty="0"/>
              <a:t> All manual calculation of sale or all the money management will be performed by the computer automatically.</a:t>
            </a:r>
            <a:br>
              <a:rPr lang="en-US" dirty="0"/>
            </a:br>
            <a:r>
              <a:rPr lang="en-US" dirty="0"/>
              <a:t> </a:t>
            </a:r>
          </a:p>
          <a:p>
            <a:r>
              <a:rPr lang="en-US" dirty="0"/>
              <a:t>This system will provide timely report information.</a:t>
            </a:r>
          </a:p>
          <a:p>
            <a:endParaRPr lang="en-US" dirty="0"/>
          </a:p>
          <a:p>
            <a:r>
              <a:rPr lang="en-US" dirty="0"/>
              <a:t> It will produce report for sale, bill and stock information.</a:t>
            </a:r>
          </a:p>
          <a:p>
            <a:endParaRPr lang="en-US" dirty="0"/>
          </a:p>
          <a:p>
            <a:r>
              <a:rPr lang="en-US" dirty="0"/>
              <a:t>The computer can hold amount of data in its storage device</a:t>
            </a:r>
          </a:p>
        </p:txBody>
      </p:sp>
      <p:pic>
        <p:nvPicPr>
          <p:cNvPr id="13" name="Picture 12">
            <a:extLst>
              <a:ext uri="{FF2B5EF4-FFF2-40B4-BE49-F238E27FC236}">
                <a16:creationId xmlns:a16="http://schemas.microsoft.com/office/drawing/2014/main" id="{D4F5AA62-3F46-4003-A7F2-1863928476C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7" y="1185346"/>
            <a:ext cx="518277" cy="318034"/>
          </a:xfrm>
          <a:prstGeom prst="rect">
            <a:avLst/>
          </a:prstGeom>
        </p:spPr>
      </p:pic>
      <p:pic>
        <p:nvPicPr>
          <p:cNvPr id="15" name="Picture 14">
            <a:extLst>
              <a:ext uri="{FF2B5EF4-FFF2-40B4-BE49-F238E27FC236}">
                <a16:creationId xmlns:a16="http://schemas.microsoft.com/office/drawing/2014/main" id="{F4D49A20-5761-4CEB-8096-A9EC1348D96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1846146"/>
            <a:ext cx="518277" cy="318034"/>
          </a:xfrm>
          <a:prstGeom prst="rect">
            <a:avLst/>
          </a:prstGeom>
        </p:spPr>
      </p:pic>
      <p:pic>
        <p:nvPicPr>
          <p:cNvPr id="16" name="Picture 15">
            <a:extLst>
              <a:ext uri="{FF2B5EF4-FFF2-40B4-BE49-F238E27FC236}">
                <a16:creationId xmlns:a16="http://schemas.microsoft.com/office/drawing/2014/main" id="{6B66D443-D272-4B8F-B827-484314E6BBA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2900498"/>
            <a:ext cx="518277" cy="318034"/>
          </a:xfrm>
          <a:prstGeom prst="rect">
            <a:avLst/>
          </a:prstGeom>
        </p:spPr>
      </p:pic>
      <p:pic>
        <p:nvPicPr>
          <p:cNvPr id="17" name="Picture 16">
            <a:extLst>
              <a:ext uri="{FF2B5EF4-FFF2-40B4-BE49-F238E27FC236}">
                <a16:creationId xmlns:a16="http://schemas.microsoft.com/office/drawing/2014/main" id="{B452009E-DF98-4D57-B238-3F9D926CDD1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3311406"/>
            <a:ext cx="518277" cy="318034"/>
          </a:xfrm>
          <a:prstGeom prst="rect">
            <a:avLst/>
          </a:prstGeom>
        </p:spPr>
      </p:pic>
      <p:pic>
        <p:nvPicPr>
          <p:cNvPr id="18" name="Picture 17">
            <a:extLst>
              <a:ext uri="{FF2B5EF4-FFF2-40B4-BE49-F238E27FC236}">
                <a16:creationId xmlns:a16="http://schemas.microsoft.com/office/drawing/2014/main" id="{73BF2F28-9130-48EA-9C66-125978F6ECE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2433788"/>
            <a:ext cx="518277" cy="3180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 name="Picture 2">
            <a:extLst>
              <a:ext uri="{FF2B5EF4-FFF2-40B4-BE49-F238E27FC236}">
                <a16:creationId xmlns:a16="http://schemas.microsoft.com/office/drawing/2014/main" id="{317277C3-5B7F-4A53-9F7C-8BB351D69E29}"/>
              </a:ext>
            </a:extLst>
          </p:cNvPr>
          <p:cNvPicPr>
            <a:picLocks noChangeAspect="1"/>
          </p:cNvPicPr>
          <p:nvPr/>
        </p:nvPicPr>
        <p:blipFill>
          <a:blip r:embed="rId3"/>
          <a:stretch>
            <a:fillRect/>
          </a:stretch>
        </p:blipFill>
        <p:spPr>
          <a:xfrm>
            <a:off x="819109" y="712364"/>
            <a:ext cx="3219492" cy="323895"/>
          </a:xfrm>
          <a:prstGeom prst="rect">
            <a:avLst/>
          </a:prstGeom>
        </p:spPr>
      </p:pic>
      <p:sp>
        <p:nvSpPr>
          <p:cNvPr id="386" name="Google Shape;386;p34"/>
          <p:cNvSpPr txBox="1">
            <a:spLocks noGrp="1"/>
          </p:cNvSpPr>
          <p:nvPr>
            <p:ph type="title"/>
          </p:nvPr>
        </p:nvSpPr>
        <p:spPr>
          <a:xfrm>
            <a:off x="-360250" y="377864"/>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REAL TIME USAGE</a:t>
            </a:r>
            <a:endParaRPr dirty="0"/>
          </a:p>
        </p:txBody>
      </p:sp>
      <p:sp>
        <p:nvSpPr>
          <p:cNvPr id="51" name="TextBox 50">
            <a:extLst>
              <a:ext uri="{FF2B5EF4-FFF2-40B4-BE49-F238E27FC236}">
                <a16:creationId xmlns:a16="http://schemas.microsoft.com/office/drawing/2014/main" id="{E427AA37-6264-40EC-9485-D0BFE9E9D7DE}"/>
              </a:ext>
            </a:extLst>
          </p:cNvPr>
          <p:cNvSpPr txBox="1"/>
          <p:nvPr/>
        </p:nvSpPr>
        <p:spPr>
          <a:xfrm>
            <a:off x="487680" y="1663809"/>
            <a:ext cx="7879079" cy="2554545"/>
          </a:xfrm>
          <a:prstGeom prst="rect">
            <a:avLst/>
          </a:prstGeom>
          <a:noFill/>
        </p:spPr>
        <p:txBody>
          <a:bodyPr wrap="square">
            <a:spAutoFit/>
          </a:bodyPr>
          <a:lstStyle/>
          <a:p>
            <a:pPr>
              <a:buNone/>
            </a:pPr>
            <a:r>
              <a:rPr lang="en-US" sz="1600" dirty="0">
                <a:solidFill>
                  <a:schemeClr val="bg1"/>
                </a:solidFill>
              </a:rPr>
              <a:t>As we know usually The management of the petrol pump is done by the manager manually, so here we are developing a software  that is a Petrol pump management system .</a:t>
            </a:r>
          </a:p>
          <a:p>
            <a:pPr>
              <a:buNone/>
            </a:pPr>
            <a:endParaRPr lang="en-US" sz="1600" dirty="0">
              <a:solidFill>
                <a:schemeClr val="bg1"/>
              </a:solidFill>
            </a:endParaRPr>
          </a:p>
          <a:p>
            <a:pPr>
              <a:buNone/>
            </a:pPr>
            <a:r>
              <a:rPr lang="en-US" sz="1600" dirty="0">
                <a:solidFill>
                  <a:schemeClr val="bg1"/>
                </a:solidFill>
              </a:rPr>
              <a:t>This software is stand alone application useful for petrol pumps management </a:t>
            </a:r>
            <a:r>
              <a:rPr lang="en-US" sz="1600" dirty="0" err="1">
                <a:solidFill>
                  <a:schemeClr val="bg1"/>
                </a:solidFill>
              </a:rPr>
              <a:t>system.This</a:t>
            </a:r>
            <a:r>
              <a:rPr lang="en-US" sz="1600" dirty="0">
                <a:solidFill>
                  <a:schemeClr val="bg1"/>
                </a:solidFill>
              </a:rPr>
              <a:t> will be useful for viewing the information of all the pump available in the petrol pump .</a:t>
            </a:r>
          </a:p>
          <a:p>
            <a:pPr>
              <a:buNone/>
            </a:pPr>
            <a:endParaRPr lang="en-US" sz="1600" dirty="0">
              <a:solidFill>
                <a:schemeClr val="bg1"/>
              </a:solidFill>
            </a:endParaRPr>
          </a:p>
          <a:p>
            <a:pPr>
              <a:buNone/>
            </a:pPr>
            <a:r>
              <a:rPr lang="en-US" sz="1600" dirty="0">
                <a:solidFill>
                  <a:schemeClr val="bg1"/>
                </a:solidFill>
              </a:rPr>
              <a:t>So overall our idea is to develop a software that help us from switching from manual work to database .So that less man force is required and glitches can be minimized.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572000" y="1805940"/>
            <a:ext cx="3932700" cy="2987480"/>
          </a:xfrm>
          <a:prstGeom prst="rect">
            <a:avLst/>
          </a:prstGeom>
        </p:spPr>
        <p:txBody>
          <a:bodyPr spcFirstLastPara="1" wrap="square" lIns="91425" tIns="91425" rIns="91425" bIns="91425" anchor="t" anchorCtr="0">
            <a:noAutofit/>
          </a:bodyPr>
          <a:lstStyle/>
          <a:p>
            <a:pPr algn="l">
              <a:buNone/>
            </a:pPr>
            <a:r>
              <a:rPr lang="en-US" sz="1800" b="1" u="sng" dirty="0">
                <a:solidFill>
                  <a:schemeClr val="bg2">
                    <a:lumMod val="20000"/>
                    <a:lumOff val="80000"/>
                  </a:schemeClr>
                </a:solidFill>
              </a:rPr>
              <a:t>Software Specification:-</a:t>
            </a:r>
          </a:p>
          <a:p>
            <a:pPr algn="l">
              <a:buNone/>
            </a:pPr>
            <a:endParaRPr lang="en-US" u="sng" dirty="0"/>
          </a:p>
          <a:p>
            <a:pPr algn="l">
              <a:buNone/>
            </a:pPr>
            <a:r>
              <a:rPr lang="en-US" b="1" dirty="0"/>
              <a:t>    Software requirements for this system</a:t>
            </a:r>
          </a:p>
          <a:p>
            <a:pPr algn="l">
              <a:buNone/>
            </a:pPr>
            <a:r>
              <a:rPr lang="en-US" b="1" dirty="0"/>
              <a:t>    are as listed follows:--</a:t>
            </a:r>
          </a:p>
          <a:p>
            <a:pPr algn="l">
              <a:buNone/>
            </a:pPr>
            <a:r>
              <a:rPr lang="en-US" b="1" dirty="0"/>
              <a:t>          basically we will be using </a:t>
            </a:r>
            <a:r>
              <a:rPr lang="en-US" b="1" dirty="0" err="1"/>
              <a:t>cpp</a:t>
            </a:r>
            <a:r>
              <a:rPr lang="en-US" b="1" dirty="0"/>
              <a:t>    </a:t>
            </a:r>
          </a:p>
          <a:p>
            <a:pPr algn="l">
              <a:buNone/>
            </a:pPr>
            <a:r>
              <a:rPr lang="en-US" b="1" dirty="0"/>
              <a:t>          language to develop this code as    </a:t>
            </a:r>
          </a:p>
          <a:p>
            <a:pPr algn="l">
              <a:buNone/>
            </a:pPr>
            <a:r>
              <a:rPr lang="en-US" b="1" dirty="0"/>
              <a:t>          it will be user friendly and </a:t>
            </a:r>
          </a:p>
          <a:p>
            <a:pPr algn="l">
              <a:buNone/>
            </a:pPr>
            <a:r>
              <a:rPr lang="en-US" b="1" dirty="0"/>
              <a:t>          technically it will easier to excess </a:t>
            </a:r>
          </a:p>
          <a:p>
            <a:pPr algn="l">
              <a:buNone/>
            </a:pPr>
            <a:r>
              <a:rPr lang="en-US" b="1" dirty="0"/>
              <a:t>          and operate.</a:t>
            </a:r>
            <a:br>
              <a:rPr lang="en-US" b="1" dirty="0"/>
            </a:br>
            <a:r>
              <a:rPr lang="en-US" b="1" dirty="0"/>
              <a:t>              And the platform used   </a:t>
            </a:r>
          </a:p>
          <a:p>
            <a:pPr algn="l">
              <a:buNone/>
            </a:pPr>
            <a:r>
              <a:rPr lang="en-US" b="1" dirty="0"/>
              <a:t>          is Turbo C++.</a:t>
            </a:r>
            <a:br>
              <a:rPr lang="en-US" dirty="0"/>
            </a:br>
            <a:endParaRPr lang="en-US" dirty="0"/>
          </a:p>
        </p:txBody>
      </p:sp>
      <p:pic>
        <p:nvPicPr>
          <p:cNvPr id="3" name="Picture 2">
            <a:extLst>
              <a:ext uri="{FF2B5EF4-FFF2-40B4-BE49-F238E27FC236}">
                <a16:creationId xmlns:a16="http://schemas.microsoft.com/office/drawing/2014/main" id="{5DAB251E-153F-4294-8FBD-046292D67915}"/>
              </a:ext>
            </a:extLst>
          </p:cNvPr>
          <p:cNvPicPr>
            <a:picLocks noChangeAspect="1"/>
          </p:cNvPicPr>
          <p:nvPr/>
        </p:nvPicPr>
        <p:blipFill>
          <a:blip r:embed="rId3"/>
          <a:stretch>
            <a:fillRect/>
          </a:stretch>
        </p:blipFill>
        <p:spPr>
          <a:xfrm>
            <a:off x="402591" y="761560"/>
            <a:ext cx="3186430" cy="389060"/>
          </a:xfrm>
          <a:prstGeom prst="rect">
            <a:avLst/>
          </a:prstGeom>
        </p:spPr>
      </p:pic>
      <p:sp>
        <p:nvSpPr>
          <p:cNvPr id="381" name="Google Shape;381;p33"/>
          <p:cNvSpPr txBox="1">
            <a:spLocks noGrp="1"/>
          </p:cNvSpPr>
          <p:nvPr>
            <p:ph type="title"/>
          </p:nvPr>
        </p:nvSpPr>
        <p:spPr>
          <a:xfrm>
            <a:off x="556171" y="481620"/>
            <a:ext cx="442731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dirty="0"/>
              <a:t>SYSTEM REQUIREMENT</a:t>
            </a:r>
            <a:endParaRPr sz="2700" dirty="0"/>
          </a:p>
        </p:txBody>
      </p:sp>
      <p:pic>
        <p:nvPicPr>
          <p:cNvPr id="7" name="Picture 6">
            <a:extLst>
              <a:ext uri="{FF2B5EF4-FFF2-40B4-BE49-F238E27FC236}">
                <a16:creationId xmlns:a16="http://schemas.microsoft.com/office/drawing/2014/main" id="{C1F02AC0-B604-406D-B0CA-FD223A5BE97E}"/>
              </a:ext>
            </a:extLst>
          </p:cNvPr>
          <p:cNvPicPr>
            <a:picLocks noChangeAspect="1"/>
          </p:cNvPicPr>
          <p:nvPr/>
        </p:nvPicPr>
        <p:blipFill>
          <a:blip r:embed="rId4"/>
          <a:stretch>
            <a:fillRect/>
          </a:stretch>
        </p:blipFill>
        <p:spPr>
          <a:xfrm>
            <a:off x="0" y="2095433"/>
            <a:ext cx="3600953" cy="1546927"/>
          </a:xfrm>
          <a:prstGeom prst="rect">
            <a:avLst/>
          </a:prstGeom>
        </p:spPr>
      </p:pic>
      <p:pic>
        <p:nvPicPr>
          <p:cNvPr id="5" name="Picture 4">
            <a:extLst>
              <a:ext uri="{FF2B5EF4-FFF2-40B4-BE49-F238E27FC236}">
                <a16:creationId xmlns:a16="http://schemas.microsoft.com/office/drawing/2014/main" id="{08024219-A56A-4A49-8EF7-09B1A3488BB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449" b="93701" l="10000" r="90000">
                        <a14:foregroundMark x1="52632" y1="93701" x2="52632" y2="93701"/>
                      </a14:backgroundRemoval>
                    </a14:imgEffect>
                  </a14:imgLayer>
                </a14:imgProps>
              </a:ext>
            </a:extLst>
          </a:blip>
          <a:stretch>
            <a:fillRect/>
          </a:stretch>
        </p:blipFill>
        <p:spPr>
          <a:xfrm>
            <a:off x="-243560" y="2081128"/>
            <a:ext cx="2027902" cy="1355492"/>
          </a:xfrm>
          <a:prstGeom prst="rect">
            <a:avLst/>
          </a:prstGeom>
        </p:spPr>
      </p:pic>
      <p:pic>
        <p:nvPicPr>
          <p:cNvPr id="4098" name="Picture 2" descr="C++ - Wikipedia">
            <a:extLst>
              <a:ext uri="{FF2B5EF4-FFF2-40B4-BE49-F238E27FC236}">
                <a16:creationId xmlns:a16="http://schemas.microsoft.com/office/drawing/2014/main" id="{0E786CC3-1865-4E9E-8701-B27BD1EC2AC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202" b="97059" l="3774" r="96698">
                        <a14:foregroundMark x1="18868" y1="8403" x2="18868" y2="8403"/>
                        <a14:foregroundMark x1="28774" y1="18067" x2="28774" y2="18067"/>
                        <a14:foregroundMark x1="28774" y1="18067" x2="28774" y2="18067"/>
                        <a14:foregroundMark x1="28774" y1="18067" x2="28774" y2="18067"/>
                        <a14:foregroundMark x1="28774" y1="18067" x2="28774" y2="18067"/>
                        <a14:foregroundMark x1="28774" y1="18067" x2="28774" y2="18067"/>
                        <a14:foregroundMark x1="28774" y1="18067" x2="16038" y2="25210"/>
                        <a14:foregroundMark x1="16038" y1="25210" x2="16038" y2="25210"/>
                        <a14:foregroundMark x1="48113" y1="4202" x2="48113" y2="4202"/>
                        <a14:foregroundMark x1="3774" y1="39916" x2="3774" y2="39916"/>
                        <a14:foregroundMark x1="26415" y1="77311" x2="26415" y2="77311"/>
                        <a14:foregroundMark x1="57547" y1="85294" x2="57547" y2="85294"/>
                        <a14:foregroundMark x1="35849" y1="83613" x2="35849" y2="83613"/>
                        <a14:foregroundMark x1="18868" y1="76471" x2="42925" y2="85294"/>
                        <a14:foregroundMark x1="44811" y1="89076" x2="84434" y2="83193"/>
                        <a14:foregroundMark x1="84434" y1="83193" x2="81604" y2="73529"/>
                        <a14:foregroundMark x1="50000" y1="97059" x2="50000" y2="97059"/>
                        <a14:foregroundMark x1="50000" y1="97059" x2="50000" y2="97059"/>
                        <a14:foregroundMark x1="54245" y1="51681" x2="54245" y2="51681"/>
                        <a14:foregroundMark x1="54245" y1="51681" x2="54245" y2="51681"/>
                        <a14:foregroundMark x1="26415" y1="51261" x2="26415" y2="51261"/>
                        <a14:foregroundMark x1="26415" y1="51261" x2="26415" y2="51261"/>
                        <a14:foregroundMark x1="26415" y1="51261" x2="26415" y2="51261"/>
                        <a14:foregroundMark x1="26415" y1="51261" x2="26415" y2="51261"/>
                        <a14:foregroundMark x1="41038" y1="32353" x2="41038" y2="32353"/>
                        <a14:foregroundMark x1="20283" y1="25210" x2="13679" y2="57143"/>
                        <a14:foregroundMark x1="13679" y1="57143" x2="35377" y2="78571"/>
                        <a14:foregroundMark x1="35377" y1="78571" x2="71226" y2="76050"/>
                        <a14:foregroundMark x1="71226" y1="76050" x2="86321" y2="47479"/>
                        <a14:foregroundMark x1="86321" y1="47479" x2="68868" y2="23529"/>
                        <a14:foregroundMark x1="68868" y1="23529" x2="20283" y2="23950"/>
                        <a14:foregroundMark x1="45283" y1="36975" x2="45283" y2="36975"/>
                        <a14:foregroundMark x1="34906" y1="28992" x2="33019" y2="29832"/>
                        <a14:foregroundMark x1="44811" y1="18908" x2="31132" y2="61765"/>
                        <a14:foregroundMark x1="31132" y1="61765" x2="70755" y2="50420"/>
                        <a14:foregroundMark x1="70755" y1="50420" x2="55660" y2="24370"/>
                        <a14:foregroundMark x1="55660" y1="24370" x2="48113" y2="19328"/>
                        <a14:foregroundMark x1="13208" y1="36975" x2="38679" y2="73109"/>
                        <a14:foregroundMark x1="38679" y1="73109" x2="31604" y2="34034"/>
                        <a14:foregroundMark x1="31604" y1="34034" x2="13208" y2="35714"/>
                        <a14:foregroundMark x1="27830" y1="70588" x2="61792" y2="74790"/>
                        <a14:foregroundMark x1="61792" y1="74790" x2="33962" y2="64706"/>
                        <a14:foregroundMark x1="54245" y1="60084" x2="79245" y2="79832"/>
                        <a14:foregroundMark x1="79245" y1="79832" x2="55189" y2="60504"/>
                        <a14:foregroundMark x1="55189" y1="60504" x2="54717" y2="59244"/>
                        <a14:foregroundMark x1="73113" y1="43697" x2="75943" y2="44538"/>
                        <a14:foregroundMark x1="75943" y1="44538" x2="75943" y2="44538"/>
                        <a14:foregroundMark x1="75943" y1="44538" x2="82075" y2="45798"/>
                        <a14:foregroundMark x1="78302" y1="47899" x2="78302" y2="47899"/>
                        <a14:foregroundMark x1="78302" y1="47899" x2="78302" y2="47899"/>
                        <a14:foregroundMark x1="76415" y1="52101" x2="76415" y2="52101"/>
                        <a14:foregroundMark x1="76415" y1="52101" x2="76415" y2="52101"/>
                        <a14:foregroundMark x1="90566" y1="50000" x2="90566" y2="50000"/>
                        <a14:foregroundMark x1="90566" y1="50000" x2="90566" y2="50000"/>
                        <a14:foregroundMark x1="96226" y1="53782" x2="96226" y2="53782"/>
                        <a14:foregroundMark x1="96226" y1="53782" x2="96226" y2="53782"/>
                        <a14:foregroundMark x1="96698" y1="45378" x2="96698" y2="45378"/>
                        <a14:foregroundMark x1="96698" y1="45378" x2="96698" y2="45378"/>
                        <a14:foregroundMark x1="90566" y1="51681" x2="90566" y2="51681"/>
                        <a14:foregroundMark x1="90566" y1="51681" x2="90566" y2="51681"/>
                        <a14:foregroundMark x1="92925" y1="51681" x2="92925" y2="51681"/>
                      </a14:backgroundRemoval>
                    </a14:imgEffect>
                  </a14:imgLayer>
                </a14:imgProps>
              </a:ext>
              <a:ext uri="{28A0092B-C50C-407E-A947-70E740481C1C}">
                <a14:useLocalDpi xmlns:a14="http://schemas.microsoft.com/office/drawing/2010/main" val="0"/>
              </a:ext>
            </a:extLst>
          </a:blip>
          <a:srcRect/>
          <a:stretch>
            <a:fillRect/>
          </a:stretch>
        </p:blipFill>
        <p:spPr bwMode="auto">
          <a:xfrm>
            <a:off x="1784342" y="1971675"/>
            <a:ext cx="1542474" cy="1731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9C3116-9A42-4402-9BE2-5B3B2F9738E0}"/>
              </a:ext>
            </a:extLst>
          </p:cNvPr>
          <p:cNvPicPr>
            <a:picLocks noChangeAspect="1"/>
          </p:cNvPicPr>
          <p:nvPr/>
        </p:nvPicPr>
        <p:blipFill>
          <a:blip r:embed="rId2"/>
          <a:stretch>
            <a:fillRect/>
          </a:stretch>
        </p:blipFill>
        <p:spPr>
          <a:xfrm>
            <a:off x="819109" y="712364"/>
            <a:ext cx="3242351" cy="323895"/>
          </a:xfrm>
          <a:prstGeom prst="rect">
            <a:avLst/>
          </a:prstGeom>
        </p:spPr>
      </p:pic>
      <p:sp>
        <p:nvSpPr>
          <p:cNvPr id="6" name="Google Shape;381;p33">
            <a:extLst>
              <a:ext uri="{FF2B5EF4-FFF2-40B4-BE49-F238E27FC236}">
                <a16:creationId xmlns:a16="http://schemas.microsoft.com/office/drawing/2014/main" id="{F92414A8-DD84-4CA1-9A11-997B30C772DE}"/>
              </a:ext>
            </a:extLst>
          </p:cNvPr>
          <p:cNvSpPr txBox="1">
            <a:spLocks noGrp="1"/>
          </p:cNvSpPr>
          <p:nvPr>
            <p:ph type="title"/>
          </p:nvPr>
        </p:nvSpPr>
        <p:spPr>
          <a:xfrm>
            <a:off x="758142" y="377864"/>
            <a:ext cx="7566749" cy="669000"/>
          </a:xfrm>
          <a:prstGeom prst="rect">
            <a:avLst/>
          </a:prstGeom>
        </p:spPr>
        <p:txBody>
          <a:bodyPr spcFirstLastPara="1" wrap="square" lIns="91425" tIns="91425" rIns="91425" bIns="91425" anchor="t" anchorCtr="0">
            <a:noAutofit/>
          </a:bodyPr>
          <a:lstStyle/>
          <a:p>
            <a:pPr lvl="0" algn="l"/>
            <a:r>
              <a:rPr lang="en-US" sz="2700" dirty="0"/>
              <a:t>A</a:t>
            </a:r>
            <a:r>
              <a:rPr lang="en-IN" sz="2700" dirty="0"/>
              <a:t>RCHITECTURE DIAGRAM</a:t>
            </a:r>
            <a:endParaRPr sz="2700" dirty="0"/>
          </a:p>
        </p:txBody>
      </p:sp>
      <p:pic>
        <p:nvPicPr>
          <p:cNvPr id="3" name="Picture 2">
            <a:extLst>
              <a:ext uri="{FF2B5EF4-FFF2-40B4-BE49-F238E27FC236}">
                <a16:creationId xmlns:a16="http://schemas.microsoft.com/office/drawing/2014/main" id="{076CACF3-8AD0-42E6-AE98-79ED7C1539FB}"/>
              </a:ext>
            </a:extLst>
          </p:cNvPr>
          <p:cNvPicPr>
            <a:picLocks noChangeAspect="1"/>
          </p:cNvPicPr>
          <p:nvPr/>
        </p:nvPicPr>
        <p:blipFill>
          <a:blip r:embed="rId3"/>
          <a:stretch>
            <a:fillRect/>
          </a:stretch>
        </p:blipFill>
        <p:spPr>
          <a:xfrm>
            <a:off x="1592581" y="1150620"/>
            <a:ext cx="5356860" cy="3535680"/>
          </a:xfrm>
          <a:prstGeom prst="rect">
            <a:avLst/>
          </a:prstGeom>
          <a:ln>
            <a:noFill/>
          </a:ln>
          <a:effectLst>
            <a:glow rad="101600">
              <a:schemeClr val="accent2">
                <a:alpha val="60000"/>
              </a:schemeClr>
            </a:glow>
            <a:softEdge rad="112500"/>
          </a:effectLst>
        </p:spPr>
      </p:pic>
    </p:spTree>
    <p:extLst>
      <p:ext uri="{BB962C8B-B14F-4D97-AF65-F5344CB8AC3E}">
        <p14:creationId xmlns:p14="http://schemas.microsoft.com/office/powerpoint/2010/main" val="3953349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FLOW DIAGRAM</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pic>
        <p:nvPicPr>
          <p:cNvPr id="5" name="Picture 4">
            <a:extLst>
              <a:ext uri="{FF2B5EF4-FFF2-40B4-BE49-F238E27FC236}">
                <a16:creationId xmlns:a16="http://schemas.microsoft.com/office/drawing/2014/main" id="{5E53A47F-0159-4CBF-B57C-628A8C7D11A2}"/>
              </a:ext>
            </a:extLst>
          </p:cNvPr>
          <p:cNvPicPr>
            <a:picLocks noChangeAspect="1"/>
          </p:cNvPicPr>
          <p:nvPr/>
        </p:nvPicPr>
        <p:blipFill>
          <a:blip r:embed="rId3"/>
          <a:stretch>
            <a:fillRect/>
          </a:stretch>
        </p:blipFill>
        <p:spPr>
          <a:xfrm>
            <a:off x="798164" y="1659141"/>
            <a:ext cx="7299700" cy="2991808"/>
          </a:xfrm>
          <a:prstGeom prst="rect">
            <a:avLst/>
          </a:prstGeom>
          <a:ln w="190500" cap="sq">
            <a:solidFill>
              <a:srgbClr val="C8C6BD"/>
            </a:solidFill>
            <a:prstDash val="solid"/>
            <a:miter lim="800000"/>
          </a:ln>
          <a:effectLst>
            <a:glow rad="228600">
              <a:schemeClr val="accent2">
                <a:satMod val="175000"/>
                <a:alpha val="40000"/>
              </a:schemeClr>
            </a:glow>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7589310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C99642-B1FA-4EAA-89A2-1D82BE010876}"/>
              </a:ext>
            </a:extLst>
          </p:cNvPr>
          <p:cNvPicPr>
            <a:picLocks noChangeAspect="1"/>
          </p:cNvPicPr>
          <p:nvPr/>
        </p:nvPicPr>
        <p:blipFill>
          <a:blip r:embed="rId2"/>
          <a:stretch>
            <a:fillRect/>
          </a:stretch>
        </p:blipFill>
        <p:spPr>
          <a:xfrm>
            <a:off x="1030637" y="464391"/>
            <a:ext cx="4424766"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255365" y="197203"/>
            <a:ext cx="5029198" cy="461665"/>
          </a:xfrm>
          <a:prstGeom prst="rect">
            <a:avLst/>
          </a:prstGeom>
          <a:noFill/>
        </p:spPr>
        <p:txBody>
          <a:bodyPr wrap="square">
            <a:spAutoFit/>
          </a:bodyPr>
          <a:lstStyle/>
          <a:p>
            <a:r>
              <a:rPr lang="en-IN" sz="2400" b="1" dirty="0">
                <a:solidFill>
                  <a:schemeClr val="bg2"/>
                </a:solidFill>
                <a:latin typeface="Overpass Mono" panose="020B0604020202020204" charset="0"/>
              </a:rPr>
              <a:t>CODE STRUCTURE/ALGORITHM</a:t>
            </a:r>
            <a:endParaRPr lang="en-IN" sz="1400" b="1" dirty="0">
              <a:solidFill>
                <a:schemeClr val="bg2"/>
              </a:solidFill>
              <a:latin typeface="Overpass Mono" panose="020B0604020202020204" charset="0"/>
            </a:endParaRPr>
          </a:p>
        </p:txBody>
      </p:sp>
      <p:sp>
        <p:nvSpPr>
          <p:cNvPr id="5" name="TextBox 4">
            <a:extLst>
              <a:ext uri="{FF2B5EF4-FFF2-40B4-BE49-F238E27FC236}">
                <a16:creationId xmlns:a16="http://schemas.microsoft.com/office/drawing/2014/main" id="{645A4FC1-CE80-4B0D-B045-CC5846F8236A}"/>
              </a:ext>
            </a:extLst>
          </p:cNvPr>
          <p:cNvSpPr txBox="1"/>
          <p:nvPr/>
        </p:nvSpPr>
        <p:spPr>
          <a:xfrm>
            <a:off x="183055" y="1327293"/>
            <a:ext cx="8655804" cy="3619004"/>
          </a:xfrm>
          <a:prstGeom prst="rect">
            <a:avLst/>
          </a:prstGeom>
          <a:noFill/>
        </p:spPr>
        <p:txBody>
          <a:bodyPr wrap="square">
            <a:spAutoFit/>
          </a:bodyPr>
          <a:lstStyle/>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Firstly we include all the necessary libraries that we are going to required in project which like:-</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&lt;ctype.h&gt;,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string.h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stdio.h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dos.h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iomanip.h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iostream.h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fstream.h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process.h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conio.h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etc.</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After we will construct a parent class namely Pump() in which we will define some public, private and protected variables, data structures(</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arrays,vectors,etc</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)and functions that we are going to use in program.</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Some important functions that we are going to use:-</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1)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end() : It will show the ending page of the program when we choose to exit from program. </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2)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sale(): It will show the page which will show the total sales of that day when we exit from the program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before the ending page.</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3)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start(): It will show the starting page of our program after we run and compile the code. It is the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template of program introduction.</a:t>
            </a:r>
          </a:p>
        </p:txBody>
      </p:sp>
      <p:sp>
        <p:nvSpPr>
          <p:cNvPr id="7" name="Rectangle 6">
            <a:extLst>
              <a:ext uri="{FF2B5EF4-FFF2-40B4-BE49-F238E27FC236}">
                <a16:creationId xmlns:a16="http://schemas.microsoft.com/office/drawing/2014/main" id="{E58F1997-0B80-4E41-ABC7-B6D34091D6B0}"/>
              </a:ext>
            </a:extLst>
          </p:cNvPr>
          <p:cNvSpPr/>
          <p:nvPr/>
        </p:nvSpPr>
        <p:spPr>
          <a:xfrm>
            <a:off x="6865749" y="4409267"/>
            <a:ext cx="2537848"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000" b="1" dirty="0" err="1">
                <a:ln/>
                <a:solidFill>
                  <a:schemeClr val="accent3"/>
                </a:solidFill>
              </a:rPr>
              <a:t>Cont</a:t>
            </a:r>
            <a:r>
              <a:rPr lang="en-US" sz="5000" b="1" dirty="0">
                <a:ln/>
                <a:solidFill>
                  <a:schemeClr val="accent3"/>
                </a:solidFill>
              </a:rPr>
              <a:t>…</a:t>
            </a:r>
          </a:p>
          <a:p>
            <a:pPr algn="ctr"/>
            <a:endParaRPr lang="en-US" sz="5400" b="1" dirty="0">
              <a:ln/>
              <a:solidFill>
                <a:schemeClr val="accent3"/>
              </a:solidFill>
            </a:endParaRPr>
          </a:p>
        </p:txBody>
      </p:sp>
    </p:spTree>
    <p:extLst>
      <p:ext uri="{BB962C8B-B14F-4D97-AF65-F5344CB8AC3E}">
        <p14:creationId xmlns:p14="http://schemas.microsoft.com/office/powerpoint/2010/main" val="3289046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BFC59C-7531-4CAB-961F-81A04DFD3032}"/>
              </a:ext>
            </a:extLst>
          </p:cNvPr>
          <p:cNvSpPr txBox="1"/>
          <p:nvPr/>
        </p:nvSpPr>
        <p:spPr>
          <a:xfrm>
            <a:off x="271220" y="710952"/>
            <a:ext cx="8330339" cy="3721596"/>
          </a:xfrm>
          <a:prstGeom prst="rect">
            <a:avLst/>
          </a:prstGeom>
          <a:noFill/>
        </p:spPr>
        <p:txBody>
          <a:bodyPr wrap="square">
            <a:spAutoFit/>
          </a:bodyPr>
          <a:lstStyle/>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4)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int service(): It will show the options that customers wanted to opt in servicing of car like Washing ,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polishing, etc.  </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5)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entry(): It will show the main menu of program in which we can select what we wanted to do for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our like petrol, diesel, tyre, services, etc.</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6)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int </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tyers</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It will show options that what we wanted to do in tyre section of main menu like buying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tyres and tubes of vehicle.</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7)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show(): It will show all the records of all the vehicles visited from the starting date of pump.  </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9)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find(): It is used to find the record of a particular vehicle by the vehicle number.</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10)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password(): In the start of program it will ask for password of the program.</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After the construction of these function finally we will construct the int main() function of code by combining the these function with appropriate direction of way and hence completes our code.</a:t>
            </a:r>
          </a:p>
        </p:txBody>
      </p:sp>
    </p:spTree>
    <p:extLst>
      <p:ext uri="{BB962C8B-B14F-4D97-AF65-F5344CB8AC3E}">
        <p14:creationId xmlns:p14="http://schemas.microsoft.com/office/powerpoint/2010/main" val="705156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5" name="Picture 4">
            <a:extLst>
              <a:ext uri="{FF2B5EF4-FFF2-40B4-BE49-F238E27FC236}">
                <a16:creationId xmlns:a16="http://schemas.microsoft.com/office/drawing/2014/main" id="{28769B8A-C77E-4A45-B392-24FE4F456049}"/>
              </a:ext>
            </a:extLst>
          </p:cNvPr>
          <p:cNvPicPr>
            <a:picLocks noChangeAspect="1"/>
          </p:cNvPicPr>
          <p:nvPr/>
        </p:nvPicPr>
        <p:blipFill>
          <a:blip r:embed="rId3"/>
          <a:stretch>
            <a:fillRect/>
          </a:stretch>
        </p:blipFill>
        <p:spPr>
          <a:xfrm>
            <a:off x="1095163" y="1803273"/>
            <a:ext cx="4551258" cy="1582674"/>
          </a:xfrm>
          <a:prstGeom prst="rect">
            <a:avLst/>
          </a:prstGeom>
          <a:effectLst>
            <a:glow rad="101600">
              <a:schemeClr val="accent2">
                <a:alpha val="60000"/>
              </a:schemeClr>
            </a:glow>
          </a:effectLst>
        </p:spPr>
      </p:pic>
      <p:pic>
        <p:nvPicPr>
          <p:cNvPr id="1026" name="Picture 2" descr="animated-petrol-pump-image-0005">
            <a:extLst>
              <a:ext uri="{FF2B5EF4-FFF2-40B4-BE49-F238E27FC236}">
                <a16:creationId xmlns:a16="http://schemas.microsoft.com/office/drawing/2014/main" id="{8CE85565-B8A3-48E5-B13E-138D50BF138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12280" y="3689984"/>
            <a:ext cx="2057400" cy="13446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77ED4E-ADB1-4EF9-A066-F96FB01B7C3A}"/>
              </a:ext>
            </a:extLst>
          </p:cNvPr>
          <p:cNvSpPr/>
          <p:nvPr/>
        </p:nvSpPr>
        <p:spPr>
          <a:xfrm>
            <a:off x="2460930" y="-84475"/>
            <a:ext cx="1677062" cy="47705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500" b="1" u="sng" dirty="0">
                <a:ln/>
                <a:solidFill>
                  <a:schemeClr val="accent3"/>
                </a:solidFill>
                <a:latin typeface="Algerian" panose="04020705040A02060702" pitchFamily="82" charset="0"/>
              </a:rPr>
              <a:t>Group-83</a:t>
            </a:r>
            <a:endParaRPr lang="en-US" sz="2500" b="1" u="sng" cap="none" spc="0" dirty="0">
              <a:ln/>
              <a:solidFill>
                <a:schemeClr val="accent3"/>
              </a:solidFill>
              <a:effectLst/>
              <a:latin typeface="Algerian" panose="04020705040A02060702" pitchFamily="82" charset="0"/>
            </a:endParaRPr>
          </a:p>
        </p:txBody>
      </p:sp>
      <p:sp>
        <p:nvSpPr>
          <p:cNvPr id="2" name="Rectangle 1">
            <a:extLst>
              <a:ext uri="{FF2B5EF4-FFF2-40B4-BE49-F238E27FC236}">
                <a16:creationId xmlns:a16="http://schemas.microsoft.com/office/drawing/2014/main" id="{F46BD5AC-4CC8-4DBC-BDFD-108FDF95721B}"/>
              </a:ext>
            </a:extLst>
          </p:cNvPr>
          <p:cNvSpPr/>
          <p:nvPr/>
        </p:nvSpPr>
        <p:spPr>
          <a:xfrm>
            <a:off x="7021548" y="0"/>
            <a:ext cx="2044149" cy="553998"/>
          </a:xfrm>
          <a:prstGeom prst="rect">
            <a:avLst/>
          </a:prstGeom>
          <a:noFill/>
        </p:spPr>
        <p:txBody>
          <a:bodyPr wrap="none" lIns="91440" tIns="45720" rIns="91440" bIns="45720">
            <a:spAutoFit/>
          </a:bodyPr>
          <a:lstStyle/>
          <a:p>
            <a:pPr algn="ctr"/>
            <a:r>
              <a:rPr lang="en-US" sz="30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REVIEW-3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3"/>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SOURCE CODE</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graphicFrame>
        <p:nvGraphicFramePr>
          <p:cNvPr id="9" name="Object 8">
            <a:extLst>
              <a:ext uri="{FF2B5EF4-FFF2-40B4-BE49-F238E27FC236}">
                <a16:creationId xmlns:a16="http://schemas.microsoft.com/office/drawing/2014/main" id="{ACA901CA-0FB7-4826-B2DA-3B51734B8B3D}"/>
              </a:ext>
            </a:extLst>
          </p:cNvPr>
          <p:cNvGraphicFramePr>
            <a:graphicFrameLocks noChangeAspect="1"/>
          </p:cNvGraphicFramePr>
          <p:nvPr>
            <p:extLst>
              <p:ext uri="{D42A27DB-BD31-4B8C-83A1-F6EECF244321}">
                <p14:modId xmlns:p14="http://schemas.microsoft.com/office/powerpoint/2010/main" val="2495755102"/>
              </p:ext>
            </p:extLst>
          </p:nvPr>
        </p:nvGraphicFramePr>
        <p:xfrm>
          <a:off x="2913681" y="1476920"/>
          <a:ext cx="3316638" cy="2925090"/>
        </p:xfrm>
        <a:graphic>
          <a:graphicData uri="http://schemas.openxmlformats.org/presentationml/2006/ole">
            <mc:AlternateContent xmlns:mc="http://schemas.openxmlformats.org/markup-compatibility/2006">
              <mc:Choice xmlns:v="urn:schemas-microsoft-com:vml" Requires="v">
                <p:oleObj spid="_x0000_s1051" name="Packager Shell Object" showAsIcon="1" r:id="rId4" imgW="914597" imgH="806406" progId="Package">
                  <p:embed/>
                </p:oleObj>
              </mc:Choice>
              <mc:Fallback>
                <p:oleObj name="Packager Shell Object" showAsIcon="1" r:id="rId4" imgW="914597" imgH="806406" progId="Package">
                  <p:embed/>
                  <p:pic>
                    <p:nvPicPr>
                      <p:cNvPr id="0" name=""/>
                      <p:cNvPicPr/>
                      <p:nvPr/>
                    </p:nvPicPr>
                    <p:blipFill>
                      <a:blip r:embed="rId5"/>
                      <a:stretch>
                        <a:fillRect/>
                      </a:stretch>
                    </p:blipFill>
                    <p:spPr>
                      <a:xfrm>
                        <a:off x="2913681" y="1476920"/>
                        <a:ext cx="3316638" cy="292509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7268937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4"/>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DEMO VIDEO</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pic>
        <p:nvPicPr>
          <p:cNvPr id="6" name="WhatsApp Video 2021-12-22 at 11.35.44 AM (1)">
            <a:hlinkClick r:id="" action="ppaction://media"/>
            <a:extLst>
              <a:ext uri="{FF2B5EF4-FFF2-40B4-BE49-F238E27FC236}">
                <a16:creationId xmlns:a16="http://schemas.microsoft.com/office/drawing/2014/main" id="{7E7259B4-8B0E-4E8B-BBDD-1FD8340F01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715" y="1289810"/>
            <a:ext cx="8400082" cy="3840709"/>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30114881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3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8B068C-C27A-4F9B-A7D9-83130D12209D}"/>
              </a:ext>
            </a:extLst>
          </p:cNvPr>
          <p:cNvSpPr/>
          <p:nvPr/>
        </p:nvSpPr>
        <p:spPr>
          <a:xfrm>
            <a:off x="1639710" y="1109811"/>
            <a:ext cx="5864579" cy="2923877"/>
          </a:xfrm>
          <a:prstGeom prst="rect">
            <a:avLst/>
          </a:prstGeom>
          <a:noFill/>
        </p:spPr>
        <p:txBody>
          <a:bodyPr wrap="square" lIns="91440" tIns="45720" rIns="91440" bIns="45720">
            <a:spAutoFit/>
          </a:bodyPr>
          <a:lstStyle/>
          <a:p>
            <a:pPr algn="ctr"/>
            <a:r>
              <a:rPr lang="en-US" sz="4600" u="sng"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rPr>
              <a:t>IMPLEMENTATION SCREENSHOTS</a:t>
            </a:r>
          </a:p>
          <a:p>
            <a:pPr algn="ctr"/>
            <a:r>
              <a:rPr lang="en-US" sz="4600" u="sng"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rPr>
              <a:t>&amp;</a:t>
            </a:r>
          </a:p>
          <a:p>
            <a:pPr algn="ctr"/>
            <a:r>
              <a:rPr lang="en-US" sz="4600" u="sng"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rPr>
              <a:t>TESTING</a:t>
            </a:r>
            <a:endParaRPr lang="en-US" sz="4600" u="sng"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endParaRPr>
          </a:p>
        </p:txBody>
      </p:sp>
      <p:pic>
        <p:nvPicPr>
          <p:cNvPr id="3" name="Picture 4">
            <a:extLst>
              <a:ext uri="{FF2B5EF4-FFF2-40B4-BE49-F238E27FC236}">
                <a16:creationId xmlns:a16="http://schemas.microsoft.com/office/drawing/2014/main" id="{C22D9923-07DB-40A2-A950-589E6A4B1A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6667" y1="87352" x2="26667" y2="87352"/>
                        <a14:foregroundMark x1="35111" y1="88364" x2="35111" y2="88364"/>
                        <a14:foregroundMark x1="76111" y1="88364" x2="76111" y2="88364"/>
                        <a14:foregroundMark x1="27667" y1="58516" x2="27667" y2="58516"/>
                      </a14:backgroundRemoval>
                    </a14:imgEffect>
                  </a14:imgLayer>
                </a14:imgProps>
              </a:ext>
              <a:ext uri="{28A0092B-C50C-407E-A947-70E740481C1C}">
                <a14:useLocalDpi xmlns:a14="http://schemas.microsoft.com/office/drawing/2010/main" val="0"/>
              </a:ext>
            </a:extLst>
          </a:blip>
          <a:srcRect/>
          <a:stretch>
            <a:fillRect/>
          </a:stretch>
        </p:blipFill>
        <p:spPr bwMode="auto">
          <a:xfrm>
            <a:off x="5889358" y="2362148"/>
            <a:ext cx="4099300" cy="270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00098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A04B81-458C-4F27-A66D-D7AA25D99DB3}"/>
              </a:ext>
            </a:extLst>
          </p:cNvPr>
          <p:cNvPicPr>
            <a:picLocks noChangeAspect="1"/>
          </p:cNvPicPr>
          <p:nvPr/>
        </p:nvPicPr>
        <p:blipFill>
          <a:blip r:embed="rId2"/>
          <a:stretch>
            <a:fillRect/>
          </a:stretch>
        </p:blipFill>
        <p:spPr>
          <a:xfrm>
            <a:off x="1623447" y="723092"/>
            <a:ext cx="5897106" cy="3697315"/>
          </a:xfrm>
          <a:prstGeom prst="rect">
            <a:avLst/>
          </a:prstGeom>
        </p:spPr>
      </p:pic>
    </p:spTree>
    <p:extLst>
      <p:ext uri="{BB962C8B-B14F-4D97-AF65-F5344CB8AC3E}">
        <p14:creationId xmlns:p14="http://schemas.microsoft.com/office/powerpoint/2010/main" val="248001952"/>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C0CEB9-2F59-421F-87F0-7C1CEB07FFC5}"/>
              </a:ext>
            </a:extLst>
          </p:cNvPr>
          <p:cNvPicPr>
            <a:picLocks noChangeAspect="1"/>
          </p:cNvPicPr>
          <p:nvPr/>
        </p:nvPicPr>
        <p:blipFill>
          <a:blip r:embed="rId2"/>
          <a:stretch>
            <a:fillRect/>
          </a:stretch>
        </p:blipFill>
        <p:spPr>
          <a:xfrm>
            <a:off x="1336728" y="719703"/>
            <a:ext cx="6470543" cy="3704094"/>
          </a:xfrm>
          <a:prstGeom prst="rect">
            <a:avLst/>
          </a:prstGeom>
        </p:spPr>
      </p:pic>
    </p:spTree>
    <p:extLst>
      <p:ext uri="{BB962C8B-B14F-4D97-AF65-F5344CB8AC3E}">
        <p14:creationId xmlns:p14="http://schemas.microsoft.com/office/powerpoint/2010/main" val="3334786758"/>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18CB5-20EE-4723-952F-29D103F1201D}"/>
              </a:ext>
            </a:extLst>
          </p:cNvPr>
          <p:cNvPicPr>
            <a:picLocks noChangeAspect="1"/>
          </p:cNvPicPr>
          <p:nvPr/>
        </p:nvPicPr>
        <p:blipFill>
          <a:blip r:embed="rId2"/>
          <a:stretch>
            <a:fillRect/>
          </a:stretch>
        </p:blipFill>
        <p:spPr>
          <a:xfrm>
            <a:off x="1469292" y="826476"/>
            <a:ext cx="6205416" cy="3652533"/>
          </a:xfrm>
          <a:prstGeom prst="rect">
            <a:avLst/>
          </a:prstGeom>
        </p:spPr>
      </p:pic>
    </p:spTree>
    <p:extLst>
      <p:ext uri="{BB962C8B-B14F-4D97-AF65-F5344CB8AC3E}">
        <p14:creationId xmlns:p14="http://schemas.microsoft.com/office/powerpoint/2010/main" val="1792538798"/>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7DD870-6F15-43D0-A30F-338DF7D391CE}"/>
              </a:ext>
            </a:extLst>
          </p:cNvPr>
          <p:cNvPicPr>
            <a:picLocks noChangeAspect="1"/>
          </p:cNvPicPr>
          <p:nvPr/>
        </p:nvPicPr>
        <p:blipFill>
          <a:blip r:embed="rId2"/>
          <a:stretch>
            <a:fillRect/>
          </a:stretch>
        </p:blipFill>
        <p:spPr>
          <a:xfrm>
            <a:off x="1487837" y="929898"/>
            <a:ext cx="5943051" cy="3412674"/>
          </a:xfrm>
          <a:prstGeom prst="rect">
            <a:avLst/>
          </a:prstGeom>
        </p:spPr>
      </p:pic>
    </p:spTree>
    <p:extLst>
      <p:ext uri="{BB962C8B-B14F-4D97-AF65-F5344CB8AC3E}">
        <p14:creationId xmlns:p14="http://schemas.microsoft.com/office/powerpoint/2010/main" val="2217881447"/>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55048-BD58-45E0-9A20-88BC27F948BA}"/>
              </a:ext>
            </a:extLst>
          </p:cNvPr>
          <p:cNvPicPr>
            <a:picLocks noChangeAspect="1"/>
          </p:cNvPicPr>
          <p:nvPr/>
        </p:nvPicPr>
        <p:blipFill>
          <a:blip r:embed="rId2"/>
          <a:stretch>
            <a:fillRect/>
          </a:stretch>
        </p:blipFill>
        <p:spPr>
          <a:xfrm>
            <a:off x="1421079" y="799357"/>
            <a:ext cx="6301841" cy="3544785"/>
          </a:xfrm>
          <a:prstGeom prst="rect">
            <a:avLst/>
          </a:prstGeom>
        </p:spPr>
      </p:pic>
    </p:spTree>
    <p:extLst>
      <p:ext uri="{BB962C8B-B14F-4D97-AF65-F5344CB8AC3E}">
        <p14:creationId xmlns:p14="http://schemas.microsoft.com/office/powerpoint/2010/main" val="1909821348"/>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EA7061-4D64-4AC9-9882-325C9BCCF83B}"/>
              </a:ext>
            </a:extLst>
          </p:cNvPr>
          <p:cNvPicPr>
            <a:picLocks noChangeAspect="1"/>
          </p:cNvPicPr>
          <p:nvPr/>
        </p:nvPicPr>
        <p:blipFill>
          <a:blip r:embed="rId2"/>
          <a:stretch>
            <a:fillRect/>
          </a:stretch>
        </p:blipFill>
        <p:spPr>
          <a:xfrm>
            <a:off x="1659250" y="933327"/>
            <a:ext cx="5825500" cy="3276845"/>
          </a:xfrm>
          <a:prstGeom prst="rect">
            <a:avLst/>
          </a:prstGeom>
        </p:spPr>
      </p:pic>
    </p:spTree>
    <p:extLst>
      <p:ext uri="{BB962C8B-B14F-4D97-AF65-F5344CB8AC3E}">
        <p14:creationId xmlns:p14="http://schemas.microsoft.com/office/powerpoint/2010/main" val="461701459"/>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2DFFD-BCFE-4C9D-BEF0-F5899D8063AE}"/>
              </a:ext>
            </a:extLst>
          </p:cNvPr>
          <p:cNvPicPr>
            <a:picLocks noChangeAspect="1"/>
          </p:cNvPicPr>
          <p:nvPr/>
        </p:nvPicPr>
        <p:blipFill>
          <a:blip r:embed="rId2"/>
          <a:stretch>
            <a:fillRect/>
          </a:stretch>
        </p:blipFill>
        <p:spPr>
          <a:xfrm>
            <a:off x="1620803" y="911701"/>
            <a:ext cx="5902394" cy="3320097"/>
          </a:xfrm>
          <a:prstGeom prst="rect">
            <a:avLst/>
          </a:prstGeom>
        </p:spPr>
      </p:pic>
    </p:spTree>
    <p:extLst>
      <p:ext uri="{BB962C8B-B14F-4D97-AF65-F5344CB8AC3E}">
        <p14:creationId xmlns:p14="http://schemas.microsoft.com/office/powerpoint/2010/main" val="2960508650"/>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5477630" y="3965250"/>
            <a:ext cx="3665220" cy="533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ABHISHEK THAPLIYAL-20BCE10231</a:t>
            </a:r>
            <a:endParaRPr sz="1800" dirty="0"/>
          </a:p>
        </p:txBody>
      </p:sp>
      <p:pic>
        <p:nvPicPr>
          <p:cNvPr id="8" name="Picture 7">
            <a:extLst>
              <a:ext uri="{FF2B5EF4-FFF2-40B4-BE49-F238E27FC236}">
                <a16:creationId xmlns:a16="http://schemas.microsoft.com/office/drawing/2014/main" id="{8CBC19ED-604F-4CA1-9E96-A8A43080739C}"/>
              </a:ext>
            </a:extLst>
          </p:cNvPr>
          <p:cNvPicPr>
            <a:picLocks noChangeAspect="1"/>
          </p:cNvPicPr>
          <p:nvPr/>
        </p:nvPicPr>
        <p:blipFill>
          <a:blip r:embed="rId3"/>
          <a:stretch>
            <a:fillRect/>
          </a:stretch>
        </p:blipFill>
        <p:spPr>
          <a:xfrm>
            <a:off x="5632400" y="1178210"/>
            <a:ext cx="3511600" cy="457240"/>
          </a:xfrm>
          <a:prstGeom prst="rect">
            <a:avLst/>
          </a:prstGeom>
        </p:spPr>
      </p:pic>
      <p:pic>
        <p:nvPicPr>
          <p:cNvPr id="9" name="Picture 8">
            <a:extLst>
              <a:ext uri="{FF2B5EF4-FFF2-40B4-BE49-F238E27FC236}">
                <a16:creationId xmlns:a16="http://schemas.microsoft.com/office/drawing/2014/main" id="{0AA5960B-844C-4B8E-A755-35553A50B67E}"/>
              </a:ext>
            </a:extLst>
          </p:cNvPr>
          <p:cNvPicPr>
            <a:picLocks noChangeAspect="1"/>
          </p:cNvPicPr>
          <p:nvPr/>
        </p:nvPicPr>
        <p:blipFill>
          <a:blip r:embed="rId4"/>
          <a:stretch>
            <a:fillRect/>
          </a:stretch>
        </p:blipFill>
        <p:spPr>
          <a:xfrm>
            <a:off x="5336370" y="3287710"/>
            <a:ext cx="3511600" cy="457240"/>
          </a:xfrm>
          <a:prstGeom prst="rect">
            <a:avLst/>
          </a:prstGeom>
        </p:spPr>
      </p:pic>
      <p:sp>
        <p:nvSpPr>
          <p:cNvPr id="18" name="Rectangle 17">
            <a:extLst>
              <a:ext uri="{FF2B5EF4-FFF2-40B4-BE49-F238E27FC236}">
                <a16:creationId xmlns:a16="http://schemas.microsoft.com/office/drawing/2014/main" id="{9D799766-B092-4B99-9558-DCAA2EFE5B3F}"/>
              </a:ext>
            </a:extLst>
          </p:cNvPr>
          <p:cNvSpPr/>
          <p:nvPr/>
        </p:nvSpPr>
        <p:spPr>
          <a:xfrm>
            <a:off x="6079414" y="382663"/>
            <a:ext cx="2616422" cy="523220"/>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u="sng" dirty="0">
                <a:ln w="12700">
                  <a:solidFill>
                    <a:schemeClr val="accent1"/>
                  </a:solidFill>
                  <a:prstDash val="solid"/>
                </a:ln>
                <a:pattFill prst="pct50">
                  <a:fgClr>
                    <a:schemeClr val="accent1"/>
                  </a:fgClr>
                  <a:bgClr>
                    <a:schemeClr val="accent1">
                      <a:lumMod val="20000"/>
                      <a:lumOff val="80000"/>
                    </a:schemeClr>
                  </a:bgClr>
                </a:pattFill>
                <a:effectLst>
                  <a:glow rad="139700">
                    <a:schemeClr val="accent2">
                      <a:satMod val="175000"/>
                      <a:alpha val="40000"/>
                    </a:schemeClr>
                  </a:glow>
                  <a:outerShdw dist="38100" dir="2640000" algn="bl" rotWithShape="0">
                    <a:schemeClr val="accent1"/>
                  </a:outerShdw>
                </a:effectLst>
              </a:rPr>
              <a:t>PRESENTERS</a:t>
            </a:r>
          </a:p>
        </p:txBody>
      </p:sp>
      <p:sp>
        <p:nvSpPr>
          <p:cNvPr id="17" name="TextBox 16">
            <a:extLst>
              <a:ext uri="{FF2B5EF4-FFF2-40B4-BE49-F238E27FC236}">
                <a16:creationId xmlns:a16="http://schemas.microsoft.com/office/drawing/2014/main" id="{EAED317C-5A5F-4F58-B3B1-1277CE978925}"/>
              </a:ext>
            </a:extLst>
          </p:cNvPr>
          <p:cNvSpPr txBox="1"/>
          <p:nvPr/>
        </p:nvSpPr>
        <p:spPr>
          <a:xfrm>
            <a:off x="5293850" y="3313592"/>
            <a:ext cx="3595490" cy="369332"/>
          </a:xfrm>
          <a:prstGeom prst="rect">
            <a:avLst/>
          </a:prstGeom>
          <a:noFill/>
        </p:spPr>
        <p:txBody>
          <a:bodyPr wrap="square" rtlCol="0">
            <a:spAutoFit/>
          </a:bodyPr>
          <a:lstStyle/>
          <a:p>
            <a:r>
              <a:rPr lang="en-US" sz="1800" b="1" dirty="0">
                <a:solidFill>
                  <a:schemeClr val="bg1"/>
                </a:solidFill>
                <a:latin typeface="Overpass Mono" panose="020B0604020202020204" charset="0"/>
              </a:rPr>
              <a:t>UTKARSH KUMAR-20BCE10622</a:t>
            </a:r>
            <a:endParaRPr lang="en-IN" sz="1800" b="1" dirty="0">
              <a:solidFill>
                <a:schemeClr val="bg1"/>
              </a:solidFill>
              <a:latin typeface="Overpass Mono" panose="020B0604020202020204" charset="0"/>
            </a:endParaRPr>
          </a:p>
        </p:txBody>
      </p:sp>
      <p:sp>
        <p:nvSpPr>
          <p:cNvPr id="19" name="TextBox 18">
            <a:extLst>
              <a:ext uri="{FF2B5EF4-FFF2-40B4-BE49-F238E27FC236}">
                <a16:creationId xmlns:a16="http://schemas.microsoft.com/office/drawing/2014/main" id="{F7AAD883-5388-401D-8048-18FF432C8ED4}"/>
              </a:ext>
            </a:extLst>
          </p:cNvPr>
          <p:cNvSpPr txBox="1"/>
          <p:nvPr/>
        </p:nvSpPr>
        <p:spPr>
          <a:xfrm>
            <a:off x="5702130" y="1232640"/>
            <a:ext cx="3510450" cy="369332"/>
          </a:xfrm>
          <a:prstGeom prst="rect">
            <a:avLst/>
          </a:prstGeom>
          <a:noFill/>
        </p:spPr>
        <p:txBody>
          <a:bodyPr wrap="square" rtlCol="0">
            <a:spAutoFit/>
          </a:bodyPr>
          <a:lstStyle/>
          <a:p>
            <a:r>
              <a:rPr lang="en-US" sz="1800" b="1" dirty="0">
                <a:latin typeface="Overpass Mono" panose="020B0604020202020204" charset="0"/>
              </a:rPr>
              <a:t>GAURAV SAHU-20BCE11043</a:t>
            </a:r>
            <a:endParaRPr lang="en-IN" sz="1800" b="1" dirty="0">
              <a:latin typeface="Overpass Mono" panose="020B0604020202020204" charset="0"/>
            </a:endParaRPr>
          </a:p>
        </p:txBody>
      </p:sp>
      <p:pic>
        <p:nvPicPr>
          <p:cNvPr id="21" name="Picture 20">
            <a:extLst>
              <a:ext uri="{FF2B5EF4-FFF2-40B4-BE49-F238E27FC236}">
                <a16:creationId xmlns:a16="http://schemas.microsoft.com/office/drawing/2014/main" id="{6A8B905D-205D-473D-B1EB-66FD77FA426F}"/>
              </a:ext>
            </a:extLst>
          </p:cNvPr>
          <p:cNvPicPr>
            <a:picLocks noChangeAspect="1"/>
          </p:cNvPicPr>
          <p:nvPr/>
        </p:nvPicPr>
        <p:blipFill>
          <a:blip r:embed="rId4"/>
          <a:stretch>
            <a:fillRect/>
          </a:stretch>
        </p:blipFill>
        <p:spPr>
          <a:xfrm>
            <a:off x="5336370" y="1886910"/>
            <a:ext cx="3511600" cy="457240"/>
          </a:xfrm>
          <a:prstGeom prst="rect">
            <a:avLst/>
          </a:prstGeom>
        </p:spPr>
      </p:pic>
      <p:sp>
        <p:nvSpPr>
          <p:cNvPr id="29" name="Google Shape;452;p36">
            <a:extLst>
              <a:ext uri="{FF2B5EF4-FFF2-40B4-BE49-F238E27FC236}">
                <a16:creationId xmlns:a16="http://schemas.microsoft.com/office/drawing/2014/main" id="{186261FC-7B44-4C92-A580-4E4FAF6EC538}"/>
              </a:ext>
            </a:extLst>
          </p:cNvPr>
          <p:cNvSpPr txBox="1">
            <a:spLocks/>
          </p:cNvSpPr>
          <p:nvPr/>
        </p:nvSpPr>
        <p:spPr>
          <a:xfrm>
            <a:off x="5547360" y="2571750"/>
            <a:ext cx="3595490" cy="4572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Overpass Mono"/>
              <a:buNone/>
              <a:defRPr sz="2200" b="1" i="0" u="none" strike="noStrike" cap="none">
                <a:solidFill>
                  <a:schemeClr val="dk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9pPr>
          </a:lstStyle>
          <a:p>
            <a:pPr algn="l"/>
            <a:r>
              <a:rPr lang="en-US" sz="1800" dirty="0"/>
              <a:t>SNEHA AGARWAL-20BCE10635</a:t>
            </a:r>
          </a:p>
        </p:txBody>
      </p:sp>
      <p:sp>
        <p:nvSpPr>
          <p:cNvPr id="24" name="TextBox 23">
            <a:extLst>
              <a:ext uri="{FF2B5EF4-FFF2-40B4-BE49-F238E27FC236}">
                <a16:creationId xmlns:a16="http://schemas.microsoft.com/office/drawing/2014/main" id="{F5ED613A-0815-4226-A6DE-60378724C191}"/>
              </a:ext>
            </a:extLst>
          </p:cNvPr>
          <p:cNvSpPr txBox="1"/>
          <p:nvPr/>
        </p:nvSpPr>
        <p:spPr>
          <a:xfrm>
            <a:off x="5336370" y="1937826"/>
            <a:ext cx="3595490" cy="369332"/>
          </a:xfrm>
          <a:prstGeom prst="rect">
            <a:avLst/>
          </a:prstGeom>
          <a:noFill/>
        </p:spPr>
        <p:txBody>
          <a:bodyPr wrap="square" rtlCol="0">
            <a:spAutoFit/>
          </a:bodyPr>
          <a:lstStyle/>
          <a:p>
            <a:r>
              <a:rPr lang="en-US" sz="1800" b="1" dirty="0">
                <a:solidFill>
                  <a:schemeClr val="bg1"/>
                </a:solidFill>
                <a:latin typeface="Overpass Mono" panose="020B0604020202020204" charset="0"/>
              </a:rPr>
              <a:t>ANIKET KHARE-20BCE10363</a:t>
            </a:r>
            <a:endParaRPr lang="en-IN" sz="1800" b="1" dirty="0">
              <a:solidFill>
                <a:schemeClr val="bg1"/>
              </a:solidFill>
              <a:latin typeface="Overpass Mono" panose="020B0604020202020204" charset="0"/>
            </a:endParaRPr>
          </a:p>
        </p:txBody>
      </p:sp>
      <p:pic>
        <p:nvPicPr>
          <p:cNvPr id="6146" name="Picture 2" descr="animated-petrol-pump-image-0020">
            <a:extLst>
              <a:ext uri="{FF2B5EF4-FFF2-40B4-BE49-F238E27FC236}">
                <a16:creationId xmlns:a16="http://schemas.microsoft.com/office/drawing/2014/main" id="{6440264C-BAD6-4A7B-ACE2-9A73D17EC84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068" b="95270" l="9412" r="90588">
                        <a14:foregroundMark x1="27059" y1="7095" x2="27059" y2="7095"/>
                        <a14:foregroundMark x1="53529" y1="5405" x2="53529" y2="5405"/>
                        <a14:foregroundMark x1="91176" y1="16216" x2="91176" y2="16216"/>
                        <a14:foregroundMark x1="78235" y1="30068" x2="78235" y2="30068"/>
                        <a14:foregroundMark x1="79412" y1="27365" x2="79412" y2="27365"/>
                        <a14:foregroundMark x1="41765" y1="93243" x2="41765" y2="93243"/>
                        <a14:foregroundMark x1="64706" y1="55405" x2="64706" y2="55405"/>
                        <a14:foregroundMark x1="90000" y1="74324" x2="90000" y2="74324"/>
                        <a14:foregroundMark x1="20588" y1="91892" x2="20588" y2="91892"/>
                        <a14:foregroundMark x1="13529" y1="91892" x2="13529" y2="91892"/>
                        <a14:foregroundMark x1="10588" y1="91216" x2="10588" y2="91216"/>
                        <a14:foregroundMark x1="13529" y1="91216" x2="13529" y2="91216"/>
                        <a14:foregroundMark x1="9412" y1="91216" x2="9412" y2="91216"/>
                        <a14:foregroundMark x1="25294" y1="95608" x2="25294" y2="95608"/>
                        <a14:foregroundMark x1="90588" y1="83784" x2="90588" y2="83784"/>
                        <a14:foregroundMark x1="84118" y1="34459" x2="84118" y2="34459"/>
                        <a14:foregroundMark x1="35882" y1="31757" x2="35882" y2="31757"/>
                        <a14:foregroundMark x1="37647" y1="29054" x2="37647" y2="29054"/>
                        <a14:foregroundMark x1="37647" y1="25676" x2="37647" y2="25676"/>
                        <a14:foregroundMark x1="37647" y1="23986" x2="37647" y2="23986"/>
                        <a14:foregroundMark x1="39412" y1="35135" x2="39412" y2="35135"/>
                        <a14:foregroundMark x1="38824" y1="33108" x2="38824" y2="33108"/>
                        <a14:foregroundMark x1="37647" y1="40541" x2="37647" y2="40541"/>
                        <a14:foregroundMark x1="40588" y1="39527" x2="40588" y2="39527"/>
                      </a14:backgroundRemoval>
                    </a14:imgEffect>
                  </a14:imgLayer>
                </a14:imgProps>
              </a:ext>
              <a:ext uri="{28A0092B-C50C-407E-A947-70E740481C1C}">
                <a14:useLocalDpi xmlns:a14="http://schemas.microsoft.com/office/drawing/2010/main" val="0"/>
              </a:ext>
            </a:extLst>
          </a:blip>
          <a:srcRect/>
          <a:stretch>
            <a:fillRect/>
          </a:stretch>
        </p:blipFill>
        <p:spPr bwMode="auto">
          <a:xfrm>
            <a:off x="-93345" y="0"/>
            <a:ext cx="2178688" cy="37934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D4D1C5-21BD-4F6E-9EBF-713CCE4E4598}"/>
              </a:ext>
            </a:extLst>
          </p:cNvPr>
          <p:cNvPicPr>
            <a:picLocks noChangeAspect="1"/>
          </p:cNvPicPr>
          <p:nvPr/>
        </p:nvPicPr>
        <p:blipFill>
          <a:blip r:embed="rId7"/>
          <a:stretch>
            <a:fillRect/>
          </a:stretch>
        </p:blipFill>
        <p:spPr>
          <a:xfrm>
            <a:off x="114628" y="4394269"/>
            <a:ext cx="5221742" cy="640246"/>
          </a:xfrm>
          <a:prstGeom prst="rect">
            <a:avLst/>
          </a:prstGeom>
          <a:effectLst>
            <a:glow rad="101600">
              <a:schemeClr val="bg2">
                <a:lumMod val="60000"/>
                <a:lumOff val="40000"/>
                <a:alpha val="60000"/>
              </a:schemeClr>
            </a:glo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circle(in)">
                                      <p:cBhvr>
                                        <p:cTn id="7" dur="20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RESULT(I/O)</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sp>
        <p:nvSpPr>
          <p:cNvPr id="2" name="TextBox 1">
            <a:extLst>
              <a:ext uri="{FF2B5EF4-FFF2-40B4-BE49-F238E27FC236}">
                <a16:creationId xmlns:a16="http://schemas.microsoft.com/office/drawing/2014/main" id="{DFD67AEB-1094-4105-ADC5-6675DF218912}"/>
              </a:ext>
            </a:extLst>
          </p:cNvPr>
          <p:cNvSpPr txBox="1"/>
          <p:nvPr/>
        </p:nvSpPr>
        <p:spPr>
          <a:xfrm>
            <a:off x="852406" y="1659141"/>
            <a:ext cx="7322949" cy="2062103"/>
          </a:xfrm>
          <a:prstGeom prst="rect">
            <a:avLst/>
          </a:prstGeom>
          <a:noFill/>
        </p:spPr>
        <p:txBody>
          <a:bodyPr wrap="square" rtlCol="0">
            <a:spAutoFit/>
          </a:bodyPr>
          <a:lstStyle/>
          <a:p>
            <a:r>
              <a:rPr lang="en-US" sz="1600" dirty="0">
                <a:solidFill>
                  <a:schemeClr val="bg2"/>
                </a:solidFill>
              </a:rPr>
              <a:t>Business owner should be able to view fuel level and fuel sales.</a:t>
            </a:r>
          </a:p>
          <a:p>
            <a:endParaRPr lang="en-US" sz="1600" dirty="0">
              <a:solidFill>
                <a:schemeClr val="bg2"/>
              </a:solidFill>
            </a:endParaRPr>
          </a:p>
          <a:p>
            <a:r>
              <a:rPr lang="en-US" sz="1600" dirty="0">
                <a:solidFill>
                  <a:schemeClr val="bg2"/>
                </a:solidFill>
              </a:rPr>
              <a:t>Show the history of sales to the owner and the top management of the company.</a:t>
            </a:r>
          </a:p>
          <a:p>
            <a:endParaRPr lang="en-US" sz="1600" dirty="0">
              <a:solidFill>
                <a:schemeClr val="bg2"/>
              </a:solidFill>
            </a:endParaRPr>
          </a:p>
          <a:p>
            <a:r>
              <a:rPr lang="en-US" sz="1600" dirty="0">
                <a:solidFill>
                  <a:schemeClr val="bg2"/>
                </a:solidFill>
              </a:rPr>
              <a:t>Get Assistance on Fuel Price Risk Management.</a:t>
            </a:r>
          </a:p>
          <a:p>
            <a:endParaRPr lang="en-US" sz="1600" dirty="0">
              <a:solidFill>
                <a:schemeClr val="bg2"/>
              </a:solidFill>
            </a:endParaRPr>
          </a:p>
          <a:p>
            <a:r>
              <a:rPr lang="en-US" sz="1600" dirty="0">
                <a:solidFill>
                  <a:schemeClr val="bg2"/>
                </a:solidFill>
              </a:rPr>
              <a:t>Provide accurate sale report.</a:t>
            </a:r>
            <a:endParaRPr lang="en-IN" sz="1600" dirty="0">
              <a:solidFill>
                <a:schemeClr val="bg2"/>
              </a:solidFill>
            </a:endParaRPr>
          </a:p>
        </p:txBody>
      </p:sp>
      <p:pic>
        <p:nvPicPr>
          <p:cNvPr id="5" name="Picture 4">
            <a:extLst>
              <a:ext uri="{FF2B5EF4-FFF2-40B4-BE49-F238E27FC236}">
                <a16:creationId xmlns:a16="http://schemas.microsoft.com/office/drawing/2014/main" id="{A93EB708-F979-4337-BD75-82137EBB271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12111" y="1591699"/>
            <a:ext cx="836433" cy="522029"/>
          </a:xfrm>
          <a:prstGeom prst="rect">
            <a:avLst/>
          </a:prstGeom>
        </p:spPr>
      </p:pic>
      <p:pic>
        <p:nvPicPr>
          <p:cNvPr id="6" name="Picture 5">
            <a:extLst>
              <a:ext uri="{FF2B5EF4-FFF2-40B4-BE49-F238E27FC236}">
                <a16:creationId xmlns:a16="http://schemas.microsoft.com/office/drawing/2014/main" id="{45E195B2-7BE8-4469-9A50-941BA32317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20841" y="2155000"/>
            <a:ext cx="836433" cy="522029"/>
          </a:xfrm>
          <a:prstGeom prst="rect">
            <a:avLst/>
          </a:prstGeom>
        </p:spPr>
      </p:pic>
      <p:pic>
        <p:nvPicPr>
          <p:cNvPr id="7" name="Picture 6">
            <a:extLst>
              <a:ext uri="{FF2B5EF4-FFF2-40B4-BE49-F238E27FC236}">
                <a16:creationId xmlns:a16="http://schemas.microsoft.com/office/drawing/2014/main" id="{ABA8DF6A-5EC1-49AD-9009-0D07443C943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16328" y="2779517"/>
            <a:ext cx="836433" cy="522029"/>
          </a:xfrm>
          <a:prstGeom prst="rect">
            <a:avLst/>
          </a:prstGeom>
        </p:spPr>
      </p:pic>
      <p:pic>
        <p:nvPicPr>
          <p:cNvPr id="8" name="Picture 7">
            <a:extLst>
              <a:ext uri="{FF2B5EF4-FFF2-40B4-BE49-F238E27FC236}">
                <a16:creationId xmlns:a16="http://schemas.microsoft.com/office/drawing/2014/main" id="{E2D4B05C-5FFA-4A95-A035-C6A24F0392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99284" y="3327080"/>
            <a:ext cx="836433" cy="522029"/>
          </a:xfrm>
          <a:prstGeom prst="rect">
            <a:avLst/>
          </a:prstGeom>
        </p:spPr>
      </p:pic>
    </p:spTree>
    <p:extLst>
      <p:ext uri="{BB962C8B-B14F-4D97-AF65-F5344CB8AC3E}">
        <p14:creationId xmlns:p14="http://schemas.microsoft.com/office/powerpoint/2010/main" val="12973062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CONCLUSION</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sp>
        <p:nvSpPr>
          <p:cNvPr id="5" name="TextBox 4">
            <a:extLst>
              <a:ext uri="{FF2B5EF4-FFF2-40B4-BE49-F238E27FC236}">
                <a16:creationId xmlns:a16="http://schemas.microsoft.com/office/drawing/2014/main" id="{B6112CA2-5D8E-4A34-BE25-C5AC188A1EF8}"/>
              </a:ext>
            </a:extLst>
          </p:cNvPr>
          <p:cNvSpPr txBox="1"/>
          <p:nvPr/>
        </p:nvSpPr>
        <p:spPr>
          <a:xfrm>
            <a:off x="926023" y="2063918"/>
            <a:ext cx="7291953" cy="1015663"/>
          </a:xfrm>
          <a:prstGeom prst="rect">
            <a:avLst/>
          </a:prstGeom>
          <a:noFill/>
        </p:spPr>
        <p:txBody>
          <a:bodyPr wrap="square">
            <a:spAutoFit/>
          </a:bodyPr>
          <a:lstStyle/>
          <a:p>
            <a:r>
              <a:rPr lang="en-US" sz="2000" dirty="0">
                <a:solidFill>
                  <a:schemeClr val="bg2"/>
                </a:solidFill>
              </a:rPr>
              <a:t>This is a stand alone software that will make it very easier to manage the petrol pump and keep record of day to day activities of a petrol pump securely.</a:t>
            </a:r>
            <a:endParaRPr lang="en-IN" sz="2000" dirty="0">
              <a:solidFill>
                <a:schemeClr val="bg2"/>
              </a:solidFill>
            </a:endParaRPr>
          </a:p>
        </p:txBody>
      </p:sp>
    </p:spTree>
    <p:extLst>
      <p:ext uri="{BB962C8B-B14F-4D97-AF65-F5344CB8AC3E}">
        <p14:creationId xmlns:p14="http://schemas.microsoft.com/office/powerpoint/2010/main" val="12957341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A1707E-8D8F-4F16-B686-5FD6D3072C5C}"/>
              </a:ext>
            </a:extLst>
          </p:cNvPr>
          <p:cNvPicPr>
            <a:picLocks noChangeAspect="1"/>
          </p:cNvPicPr>
          <p:nvPr/>
        </p:nvPicPr>
        <p:blipFill>
          <a:blip r:embed="rId2"/>
          <a:stretch>
            <a:fillRect/>
          </a:stretch>
        </p:blipFill>
        <p:spPr>
          <a:xfrm>
            <a:off x="1030636" y="456642"/>
            <a:ext cx="2580469" cy="323895"/>
          </a:xfrm>
          <a:prstGeom prst="rect">
            <a:avLst/>
          </a:prstGeom>
        </p:spPr>
      </p:pic>
      <p:sp>
        <p:nvSpPr>
          <p:cNvPr id="3" name="TextBox 2">
            <a:extLst>
              <a:ext uri="{FF2B5EF4-FFF2-40B4-BE49-F238E27FC236}">
                <a16:creationId xmlns:a16="http://schemas.microsoft.com/office/drawing/2014/main" id="{F3FB681F-11FE-4F59-A268-5E6D6BCE0A53}"/>
              </a:ext>
            </a:extLst>
          </p:cNvPr>
          <p:cNvSpPr txBox="1"/>
          <p:nvPr/>
        </p:nvSpPr>
        <p:spPr>
          <a:xfrm>
            <a:off x="1115880" y="197203"/>
            <a:ext cx="4572000" cy="677108"/>
          </a:xfrm>
          <a:prstGeom prst="rect">
            <a:avLst/>
          </a:prstGeom>
          <a:noFill/>
        </p:spPr>
        <p:txBody>
          <a:bodyPr wrap="square">
            <a:spAutoFit/>
          </a:bodyPr>
          <a:lstStyle/>
          <a:p>
            <a:r>
              <a:rPr lang="en-IN" sz="2400" b="1" dirty="0">
                <a:solidFill>
                  <a:schemeClr val="bg2"/>
                </a:solidFill>
                <a:latin typeface="Overpass Mono" panose="020B0604020202020204" charset="0"/>
              </a:rPr>
              <a:t>M</a:t>
            </a:r>
            <a:r>
              <a:rPr lang="en" sz="2400" b="1" dirty="0">
                <a:solidFill>
                  <a:schemeClr val="bg2"/>
                </a:solidFill>
                <a:latin typeface="Overpass Mono" panose="020B0604020202020204" charset="0"/>
              </a:rPr>
              <a:t>ODULE SPLIT-UP</a:t>
            </a:r>
          </a:p>
          <a:p>
            <a:endParaRPr lang="en-IN" sz="1400" b="1" dirty="0">
              <a:solidFill>
                <a:schemeClr val="bg2"/>
              </a:solidFill>
              <a:latin typeface="Overpass Mono" panose="020B0604020202020204" charset="0"/>
            </a:endParaRPr>
          </a:p>
        </p:txBody>
      </p:sp>
      <p:graphicFrame>
        <p:nvGraphicFramePr>
          <p:cNvPr id="2" name="Table 4">
            <a:extLst>
              <a:ext uri="{FF2B5EF4-FFF2-40B4-BE49-F238E27FC236}">
                <a16:creationId xmlns:a16="http://schemas.microsoft.com/office/drawing/2014/main" id="{B894CDFE-C7C4-4BA1-B53D-4C3A823538E9}"/>
              </a:ext>
            </a:extLst>
          </p:cNvPr>
          <p:cNvGraphicFramePr>
            <a:graphicFrameLocks noGrp="1"/>
          </p:cNvGraphicFramePr>
          <p:nvPr>
            <p:extLst>
              <p:ext uri="{D42A27DB-BD31-4B8C-83A1-F6EECF244321}">
                <p14:modId xmlns:p14="http://schemas.microsoft.com/office/powerpoint/2010/main" val="551378802"/>
              </p:ext>
            </p:extLst>
          </p:nvPr>
        </p:nvGraphicFramePr>
        <p:xfrm>
          <a:off x="282843" y="618589"/>
          <a:ext cx="8578313" cy="4133462"/>
        </p:xfrm>
        <a:graphic>
          <a:graphicData uri="http://schemas.openxmlformats.org/drawingml/2006/table">
            <a:tbl>
              <a:tblPr firstRow="1" bandRow="1">
                <a:tableStyleId>{3C2FFA5D-87B4-456A-9821-1D502468CF0F}</a:tableStyleId>
              </a:tblPr>
              <a:tblGrid>
                <a:gridCol w="689676">
                  <a:extLst>
                    <a:ext uri="{9D8B030D-6E8A-4147-A177-3AD203B41FA5}">
                      <a16:colId xmlns:a16="http://schemas.microsoft.com/office/drawing/2014/main" val="364198549"/>
                    </a:ext>
                  </a:extLst>
                </a:gridCol>
                <a:gridCol w="2061274">
                  <a:extLst>
                    <a:ext uri="{9D8B030D-6E8A-4147-A177-3AD203B41FA5}">
                      <a16:colId xmlns:a16="http://schemas.microsoft.com/office/drawing/2014/main" val="527842355"/>
                    </a:ext>
                  </a:extLst>
                </a:gridCol>
                <a:gridCol w="949271">
                  <a:extLst>
                    <a:ext uri="{9D8B030D-6E8A-4147-A177-3AD203B41FA5}">
                      <a16:colId xmlns:a16="http://schemas.microsoft.com/office/drawing/2014/main" val="2326913627"/>
                    </a:ext>
                  </a:extLst>
                </a:gridCol>
                <a:gridCol w="4878092">
                  <a:extLst>
                    <a:ext uri="{9D8B030D-6E8A-4147-A177-3AD203B41FA5}">
                      <a16:colId xmlns:a16="http://schemas.microsoft.com/office/drawing/2014/main" val="3764336372"/>
                    </a:ext>
                  </a:extLst>
                </a:gridCol>
              </a:tblGrid>
              <a:tr h="669703">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34982337"/>
                  </a:ext>
                </a:extLst>
              </a:tr>
              <a:tr h="443520">
                <a:tc>
                  <a:txBody>
                    <a:bodyPr/>
                    <a:lstStyle/>
                    <a:p>
                      <a:pPr algn="ctr"/>
                      <a:r>
                        <a:rPr lang="en-IN" u="sng" dirty="0"/>
                        <a:t>S.NO</a:t>
                      </a:r>
                    </a:p>
                  </a:txBody>
                  <a:tcPr/>
                </a:tc>
                <a:tc>
                  <a:txBody>
                    <a:bodyPr/>
                    <a:lstStyle/>
                    <a:p>
                      <a:pPr algn="ctr"/>
                      <a:r>
                        <a:rPr lang="en-IN" u="sng" dirty="0"/>
                        <a:t>Particular</a:t>
                      </a:r>
                    </a:p>
                  </a:txBody>
                  <a:tcPr/>
                </a:tc>
                <a:tc>
                  <a:txBody>
                    <a:bodyPr/>
                    <a:lstStyle/>
                    <a:p>
                      <a:pPr algn="ctr"/>
                      <a:r>
                        <a:rPr lang="en-IN" u="sng" dirty="0"/>
                        <a:t>Duration</a:t>
                      </a:r>
                    </a:p>
                  </a:txBody>
                  <a:tcPr/>
                </a:tc>
                <a:tc>
                  <a:txBody>
                    <a:bodyPr/>
                    <a:lstStyle/>
                    <a:p>
                      <a:pPr algn="ctr"/>
                      <a:r>
                        <a:rPr lang="en-IN" u="sng" dirty="0"/>
                        <a:t>Explanation</a:t>
                      </a:r>
                    </a:p>
                  </a:txBody>
                  <a:tcPr/>
                </a:tc>
                <a:extLst>
                  <a:ext uri="{0D108BD9-81ED-4DB2-BD59-A6C34878D82A}">
                    <a16:rowId xmlns:a16="http://schemas.microsoft.com/office/drawing/2014/main" val="2022197429"/>
                  </a:ext>
                </a:extLst>
              </a:tr>
              <a:tr h="627682">
                <a:tc>
                  <a:txBody>
                    <a:bodyPr/>
                    <a:lstStyle/>
                    <a:p>
                      <a:r>
                        <a:rPr lang="en-IN" dirty="0"/>
                        <a:t>1.</a:t>
                      </a:r>
                    </a:p>
                  </a:txBody>
                  <a:tcPr/>
                </a:tc>
                <a:tc>
                  <a:txBody>
                    <a:bodyPr/>
                    <a:lstStyle/>
                    <a:p>
                      <a:r>
                        <a:rPr lang="en-IN" dirty="0"/>
                        <a:t>Module-1</a:t>
                      </a:r>
                    </a:p>
                    <a:p>
                      <a:r>
                        <a:rPr lang="en-IN" dirty="0"/>
                        <a:t>(Introduction)</a:t>
                      </a:r>
                    </a:p>
                  </a:txBody>
                  <a:tcPr/>
                </a:tc>
                <a:tc>
                  <a:txBody>
                    <a:bodyPr/>
                    <a:lstStyle/>
                    <a:p>
                      <a:r>
                        <a:rPr lang="en-IN" dirty="0"/>
                        <a:t>4 days</a:t>
                      </a:r>
                    </a:p>
                  </a:txBody>
                  <a:tcPr/>
                </a:tc>
                <a:tc>
                  <a:txBody>
                    <a:bodyPr/>
                    <a:lstStyle/>
                    <a:p>
                      <a:r>
                        <a:rPr lang="en-IN" dirty="0"/>
                        <a:t>Introduction to Petrol Pump Management System, Its Objectives, Its Real Time Usage</a:t>
                      </a:r>
                    </a:p>
                  </a:txBody>
                  <a:tcPr/>
                </a:tc>
                <a:extLst>
                  <a:ext uri="{0D108BD9-81ED-4DB2-BD59-A6C34878D82A}">
                    <a16:rowId xmlns:a16="http://schemas.microsoft.com/office/drawing/2014/main" val="964429360"/>
                  </a:ext>
                </a:extLst>
              </a:tr>
              <a:tr h="625024">
                <a:tc>
                  <a:txBody>
                    <a:bodyPr/>
                    <a:lstStyle/>
                    <a:p>
                      <a:r>
                        <a:rPr lang="en-IN" dirty="0"/>
                        <a:t>2.</a:t>
                      </a:r>
                    </a:p>
                  </a:txBody>
                  <a:tcPr/>
                </a:tc>
                <a:tc>
                  <a:txBody>
                    <a:bodyPr/>
                    <a:lstStyle/>
                    <a:p>
                      <a:r>
                        <a:rPr lang="en-IN" dirty="0"/>
                        <a:t>Module-2</a:t>
                      </a:r>
                    </a:p>
                    <a:p>
                      <a:endParaRPr lang="en-IN" dirty="0"/>
                    </a:p>
                  </a:txBody>
                  <a:tcPr/>
                </a:tc>
                <a:tc>
                  <a:txBody>
                    <a:bodyPr/>
                    <a:lstStyle/>
                    <a:p>
                      <a:r>
                        <a:rPr lang="en-IN" dirty="0"/>
                        <a:t>4 days</a:t>
                      </a:r>
                    </a:p>
                  </a:txBody>
                  <a:tcPr/>
                </a:tc>
                <a:tc>
                  <a:txBody>
                    <a:bodyPr/>
                    <a:lstStyle/>
                    <a:p>
                      <a:r>
                        <a:rPr lang="en-IN" dirty="0"/>
                        <a:t>Existing Petrol Pump Management System &amp; Its Limitations</a:t>
                      </a:r>
                    </a:p>
                  </a:txBody>
                  <a:tcPr/>
                </a:tc>
                <a:extLst>
                  <a:ext uri="{0D108BD9-81ED-4DB2-BD59-A6C34878D82A}">
                    <a16:rowId xmlns:a16="http://schemas.microsoft.com/office/drawing/2014/main" val="195728773"/>
                  </a:ext>
                </a:extLst>
              </a:tr>
              <a:tr h="614841">
                <a:tc>
                  <a:txBody>
                    <a:bodyPr/>
                    <a:lstStyle/>
                    <a:p>
                      <a:r>
                        <a:rPr lang="en-IN" dirty="0"/>
                        <a:t>3.</a:t>
                      </a:r>
                    </a:p>
                  </a:txBody>
                  <a:tcPr/>
                </a:tc>
                <a:tc>
                  <a:txBody>
                    <a:bodyPr/>
                    <a:lstStyle/>
                    <a:p>
                      <a:r>
                        <a:rPr lang="en-IN" dirty="0"/>
                        <a:t>Module-3</a:t>
                      </a:r>
                    </a:p>
                    <a:p>
                      <a:endParaRPr lang="en-IN" dirty="0"/>
                    </a:p>
                  </a:txBody>
                  <a:tcPr/>
                </a:tc>
                <a:tc>
                  <a:txBody>
                    <a:bodyPr/>
                    <a:lstStyle/>
                    <a:p>
                      <a:r>
                        <a:rPr lang="en-IN" dirty="0"/>
                        <a:t>4 days</a:t>
                      </a:r>
                    </a:p>
                  </a:txBody>
                  <a:tcPr/>
                </a:tc>
                <a:tc>
                  <a:txBody>
                    <a:bodyPr/>
                    <a:lstStyle/>
                    <a:p>
                      <a:r>
                        <a:rPr lang="en-IN" dirty="0"/>
                        <a:t>Proposed Petrol Pump Management System, Novelty, Its Advantage</a:t>
                      </a:r>
                    </a:p>
                  </a:txBody>
                  <a:tcPr/>
                </a:tc>
                <a:extLst>
                  <a:ext uri="{0D108BD9-81ED-4DB2-BD59-A6C34878D82A}">
                    <a16:rowId xmlns:a16="http://schemas.microsoft.com/office/drawing/2014/main" val="1559087501"/>
                  </a:ext>
                </a:extLst>
              </a:tr>
              <a:tr h="550189">
                <a:tc>
                  <a:txBody>
                    <a:bodyPr/>
                    <a:lstStyle/>
                    <a:p>
                      <a:r>
                        <a:rPr lang="en-IN" dirty="0"/>
                        <a:t>4.</a:t>
                      </a:r>
                    </a:p>
                  </a:txBody>
                  <a:tcPr/>
                </a:tc>
                <a:tc>
                  <a:txBody>
                    <a:bodyPr/>
                    <a:lstStyle/>
                    <a:p>
                      <a:r>
                        <a:rPr lang="en-IN" dirty="0"/>
                        <a:t>Module-4</a:t>
                      </a:r>
                    </a:p>
                  </a:txBody>
                  <a:tcPr/>
                </a:tc>
                <a:tc>
                  <a:txBody>
                    <a:bodyPr/>
                    <a:lstStyle/>
                    <a:p>
                      <a:r>
                        <a:rPr lang="en-IN" dirty="0"/>
                        <a:t>6 days</a:t>
                      </a:r>
                    </a:p>
                  </a:txBody>
                  <a:tcPr/>
                </a:tc>
                <a:tc>
                  <a:txBody>
                    <a:bodyPr/>
                    <a:lstStyle/>
                    <a:p>
                      <a:r>
                        <a:rPr lang="en-IN" dirty="0"/>
                        <a:t>Gantt Chart, Flow Diagram, Demo Code/Code Structure</a:t>
                      </a:r>
                    </a:p>
                  </a:txBody>
                  <a:tcPr/>
                </a:tc>
                <a:extLst>
                  <a:ext uri="{0D108BD9-81ED-4DB2-BD59-A6C34878D82A}">
                    <a16:rowId xmlns:a16="http://schemas.microsoft.com/office/drawing/2014/main" val="1405623569"/>
                  </a:ext>
                </a:extLst>
              </a:tr>
              <a:tr h="602503">
                <a:tc>
                  <a:txBody>
                    <a:bodyPr/>
                    <a:lstStyle/>
                    <a:p>
                      <a:r>
                        <a:rPr lang="en-IN" dirty="0"/>
                        <a:t>5.</a:t>
                      </a:r>
                    </a:p>
                  </a:txBody>
                  <a:tcPr/>
                </a:tc>
                <a:tc>
                  <a:txBody>
                    <a:bodyPr/>
                    <a:lstStyle/>
                    <a:p>
                      <a:r>
                        <a:rPr lang="en-IN" dirty="0"/>
                        <a:t>Module-5</a:t>
                      </a:r>
                    </a:p>
                  </a:txBody>
                  <a:tcPr/>
                </a:tc>
                <a:tc>
                  <a:txBody>
                    <a:bodyPr/>
                    <a:lstStyle/>
                    <a:p>
                      <a:r>
                        <a:rPr lang="en-IN" dirty="0"/>
                        <a:t>7 days</a:t>
                      </a:r>
                    </a:p>
                  </a:txBody>
                  <a:tcPr/>
                </a:tc>
                <a:tc>
                  <a:txBody>
                    <a:bodyPr/>
                    <a:lstStyle/>
                    <a:p>
                      <a:r>
                        <a:rPr lang="en-IN" dirty="0"/>
                        <a:t>Implementation Screenshots and Code/ Result and Conclusion</a:t>
                      </a:r>
                    </a:p>
                  </a:txBody>
                  <a:tcPr/>
                </a:tc>
                <a:extLst>
                  <a:ext uri="{0D108BD9-81ED-4DB2-BD59-A6C34878D82A}">
                    <a16:rowId xmlns:a16="http://schemas.microsoft.com/office/drawing/2014/main" val="2433203898"/>
                  </a:ext>
                </a:extLst>
              </a:tr>
            </a:tbl>
          </a:graphicData>
        </a:graphic>
      </p:graphicFrame>
    </p:spTree>
    <p:extLst>
      <p:ext uri="{BB962C8B-B14F-4D97-AF65-F5344CB8AC3E}">
        <p14:creationId xmlns:p14="http://schemas.microsoft.com/office/powerpoint/2010/main" val="274590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A929AB-E699-4794-BF2C-144B3F8E4476}"/>
              </a:ext>
            </a:extLst>
          </p:cNvPr>
          <p:cNvPicPr>
            <a:picLocks noChangeAspect="1"/>
          </p:cNvPicPr>
          <p:nvPr/>
        </p:nvPicPr>
        <p:blipFill>
          <a:blip r:embed="rId2"/>
          <a:stretch>
            <a:fillRect/>
          </a:stretch>
        </p:blipFill>
        <p:spPr>
          <a:xfrm>
            <a:off x="1030636" y="512246"/>
            <a:ext cx="1914041" cy="323895"/>
          </a:xfrm>
          <a:prstGeom prst="rect">
            <a:avLst/>
          </a:prstGeom>
        </p:spPr>
      </p:pic>
      <p:sp>
        <p:nvSpPr>
          <p:cNvPr id="9" name="TextBox 8">
            <a:extLst>
              <a:ext uri="{FF2B5EF4-FFF2-40B4-BE49-F238E27FC236}">
                <a16:creationId xmlns:a16="http://schemas.microsoft.com/office/drawing/2014/main" id="{DBAFAF50-5BA8-47DF-89D7-DEEE5E05E975}"/>
              </a:ext>
            </a:extLst>
          </p:cNvPr>
          <p:cNvSpPr txBox="1"/>
          <p:nvPr/>
        </p:nvSpPr>
        <p:spPr>
          <a:xfrm>
            <a:off x="1100379" y="273664"/>
            <a:ext cx="5215181" cy="461665"/>
          </a:xfrm>
          <a:prstGeom prst="rect">
            <a:avLst/>
          </a:prstGeom>
          <a:noFill/>
        </p:spPr>
        <p:txBody>
          <a:bodyPr wrap="square">
            <a:spAutoFit/>
          </a:bodyPr>
          <a:lstStyle/>
          <a:p>
            <a:r>
              <a:rPr lang="en" sz="2400" b="1" dirty="0">
                <a:solidFill>
                  <a:schemeClr val="bg2"/>
                </a:solidFill>
                <a:latin typeface="Overpass Mono" panose="020B0604020202020204" charset="0"/>
              </a:rPr>
              <a:t>GANTT CHART</a:t>
            </a:r>
            <a:endParaRPr lang="en-IN" sz="2400" b="1" dirty="0">
              <a:solidFill>
                <a:schemeClr val="bg2"/>
              </a:solidFill>
              <a:latin typeface="Overpass Mono" panose="020B0604020202020204" charset="0"/>
            </a:endParaRPr>
          </a:p>
        </p:txBody>
      </p:sp>
      <p:pic>
        <p:nvPicPr>
          <p:cNvPr id="5" name="Picture 4">
            <a:extLst>
              <a:ext uri="{FF2B5EF4-FFF2-40B4-BE49-F238E27FC236}">
                <a16:creationId xmlns:a16="http://schemas.microsoft.com/office/drawing/2014/main" id="{A8B2331F-5500-4B91-ABDE-DB28D79F9CF9}"/>
              </a:ext>
            </a:extLst>
          </p:cNvPr>
          <p:cNvPicPr>
            <a:picLocks noChangeAspect="1"/>
          </p:cNvPicPr>
          <p:nvPr/>
        </p:nvPicPr>
        <p:blipFill>
          <a:blip r:embed="rId3"/>
          <a:stretch>
            <a:fillRect/>
          </a:stretch>
        </p:blipFill>
        <p:spPr>
          <a:xfrm>
            <a:off x="433953" y="1074723"/>
            <a:ext cx="8252847" cy="4016137"/>
          </a:xfrm>
          <a:prstGeom prst="rect">
            <a:avLst/>
          </a:prstGeom>
          <a:ln>
            <a:noFill/>
          </a:ln>
          <a:effectLst>
            <a:glow rad="139700">
              <a:schemeClr val="accent2">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747831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7" name="Picture 6">
            <a:extLst>
              <a:ext uri="{FF2B5EF4-FFF2-40B4-BE49-F238E27FC236}">
                <a16:creationId xmlns:a16="http://schemas.microsoft.com/office/drawing/2014/main" id="{A3CDB479-94DB-4E20-9D6F-909A39E36267}"/>
              </a:ext>
            </a:extLst>
          </p:cNvPr>
          <p:cNvPicPr>
            <a:picLocks noChangeAspect="1"/>
          </p:cNvPicPr>
          <p:nvPr/>
        </p:nvPicPr>
        <p:blipFill>
          <a:blip r:embed="rId4"/>
          <a:stretch>
            <a:fillRect/>
          </a:stretch>
        </p:blipFill>
        <p:spPr>
          <a:xfrm>
            <a:off x="3352630" y="1405815"/>
            <a:ext cx="2438740" cy="1066949"/>
          </a:xfrm>
          <a:prstGeom prst="rect">
            <a:avLst/>
          </a:prstGeom>
        </p:spPr>
      </p:pic>
      <p:sp>
        <p:nvSpPr>
          <p:cNvPr id="2" name="Rectangle 1">
            <a:extLst>
              <a:ext uri="{FF2B5EF4-FFF2-40B4-BE49-F238E27FC236}">
                <a16:creationId xmlns:a16="http://schemas.microsoft.com/office/drawing/2014/main" id="{E0E21717-2EC8-4E0A-A325-34B9DB8084EE}"/>
              </a:ext>
            </a:extLst>
          </p:cNvPr>
          <p:cNvSpPr/>
          <p:nvPr/>
        </p:nvSpPr>
        <p:spPr>
          <a:xfrm>
            <a:off x="2421411" y="2011099"/>
            <a:ext cx="4301177" cy="923330"/>
          </a:xfrm>
          <a:prstGeom prst="rect">
            <a:avLst/>
          </a:prstGeom>
          <a:noFill/>
        </p:spPr>
        <p:txBody>
          <a:bodyPr wrap="non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99834971-1DDB-4752-92DA-E74CCE8A3E6C}"/>
              </a:ext>
            </a:extLst>
          </p:cNvPr>
          <p:cNvGrpSpPr/>
          <p:nvPr/>
        </p:nvGrpSpPr>
        <p:grpSpPr>
          <a:xfrm>
            <a:off x="6242423" y="1867669"/>
            <a:ext cx="1731454" cy="553998"/>
            <a:chOff x="8927481" y="2270243"/>
            <a:chExt cx="3432414" cy="984888"/>
          </a:xfrm>
        </p:grpSpPr>
        <p:sp>
          <p:nvSpPr>
            <p:cNvPr id="24" name="TextBox 23">
              <a:extLst>
                <a:ext uri="{FF2B5EF4-FFF2-40B4-BE49-F238E27FC236}">
                  <a16:creationId xmlns:a16="http://schemas.microsoft.com/office/drawing/2014/main" id="{8ADE6887-AF8F-42A0-9C09-879DCEFB9A9C}"/>
                </a:ext>
              </a:extLst>
            </p:cNvPr>
            <p:cNvSpPr txBox="1"/>
            <p:nvPr/>
          </p:nvSpPr>
          <p:spPr>
            <a:xfrm>
              <a:off x="8927481" y="2270243"/>
              <a:ext cx="3432414" cy="984888"/>
            </a:xfrm>
            <a:prstGeom prst="rect">
              <a:avLst/>
            </a:prstGeom>
            <a:noFill/>
          </p:spPr>
          <p:txBody>
            <a:bodyPr wrap="square" lIns="0" rIns="0" rtlCol="0" anchor="b">
              <a:spAutoFit/>
            </a:bodyPr>
            <a:lstStyle/>
            <a:p>
              <a:r>
                <a:rPr lang="en-US" sz="1500" b="1" noProof="1">
                  <a:solidFill>
                    <a:schemeClr val="accent2"/>
                  </a:solidFill>
                </a:rPr>
                <a:t>Algorithm/Source Code/Demo Video</a:t>
              </a:r>
            </a:p>
          </p:txBody>
        </p:sp>
        <p:sp>
          <p:nvSpPr>
            <p:cNvPr id="25" name="TextBox 24">
              <a:extLst>
                <a:ext uri="{FF2B5EF4-FFF2-40B4-BE49-F238E27FC236}">
                  <a16:creationId xmlns:a16="http://schemas.microsoft.com/office/drawing/2014/main" id="{52F4812F-96FA-478B-961A-0A9842E2F553}"/>
                </a:ext>
              </a:extLst>
            </p:cNvPr>
            <p:cNvSpPr txBox="1"/>
            <p:nvPr/>
          </p:nvSpPr>
          <p:spPr>
            <a:xfrm>
              <a:off x="8927481" y="2814028"/>
              <a:ext cx="2926080" cy="369332"/>
            </a:xfrm>
            <a:prstGeom prst="rect">
              <a:avLst/>
            </a:prstGeom>
            <a:noFill/>
          </p:spPr>
          <p:txBody>
            <a:bodyPr wrap="square" lIns="0" rIns="0" rtlCol="0" anchor="t">
              <a:spAutoFit/>
            </a:bodyPr>
            <a:lstStyle/>
            <a:p>
              <a:pPr algn="just"/>
              <a:r>
                <a:rPr lang="en-US" sz="750" noProof="1">
                  <a:solidFill>
                    <a:schemeClr val="bg1">
                      <a:lumMod val="75000"/>
                    </a:schemeClr>
                  </a:solidFill>
                </a:rPr>
                <a:t>.</a:t>
              </a:r>
            </a:p>
          </p:txBody>
        </p:sp>
      </p:grpSp>
      <p:sp>
        <p:nvSpPr>
          <p:cNvPr id="27" name="TextBox 26">
            <a:extLst>
              <a:ext uri="{FF2B5EF4-FFF2-40B4-BE49-F238E27FC236}">
                <a16:creationId xmlns:a16="http://schemas.microsoft.com/office/drawing/2014/main" id="{5282896E-E455-4659-99A6-FF40709172A9}"/>
              </a:ext>
            </a:extLst>
          </p:cNvPr>
          <p:cNvSpPr txBox="1"/>
          <p:nvPr/>
        </p:nvSpPr>
        <p:spPr>
          <a:xfrm>
            <a:off x="6097530" y="3618881"/>
            <a:ext cx="1645920" cy="553998"/>
          </a:xfrm>
          <a:prstGeom prst="rect">
            <a:avLst/>
          </a:prstGeom>
          <a:noFill/>
        </p:spPr>
        <p:txBody>
          <a:bodyPr wrap="square" lIns="0" rIns="0" rtlCol="0" anchor="b">
            <a:spAutoFit/>
          </a:bodyPr>
          <a:lstStyle/>
          <a:p>
            <a:r>
              <a:rPr lang="en-US" sz="1500" b="1" noProof="1">
                <a:solidFill>
                  <a:schemeClr val="tx2">
                    <a:lumMod val="75000"/>
                    <a:lumOff val="25000"/>
                  </a:schemeClr>
                </a:solidFill>
              </a:rPr>
              <a:t>Result &amp; Conclusion</a:t>
            </a:r>
          </a:p>
        </p:txBody>
      </p:sp>
      <p:sp>
        <p:nvSpPr>
          <p:cNvPr id="30" name="TextBox 29">
            <a:extLst>
              <a:ext uri="{FF2B5EF4-FFF2-40B4-BE49-F238E27FC236}">
                <a16:creationId xmlns:a16="http://schemas.microsoft.com/office/drawing/2014/main" id="{C5B41497-259D-4D64-BE28-7979388330D9}"/>
              </a:ext>
            </a:extLst>
          </p:cNvPr>
          <p:cNvSpPr txBox="1"/>
          <p:nvPr/>
        </p:nvSpPr>
        <p:spPr>
          <a:xfrm>
            <a:off x="1115157" y="1658094"/>
            <a:ext cx="1981577" cy="553998"/>
          </a:xfrm>
          <a:prstGeom prst="rect">
            <a:avLst/>
          </a:prstGeom>
          <a:noFill/>
        </p:spPr>
        <p:txBody>
          <a:bodyPr wrap="square" lIns="0" rIns="0" rtlCol="0" anchor="b">
            <a:spAutoFit/>
          </a:bodyPr>
          <a:lstStyle/>
          <a:p>
            <a:pPr algn="r"/>
            <a:r>
              <a:rPr lang="en-US" sz="1500" b="1" noProof="1">
                <a:solidFill>
                  <a:srgbClr val="EB1E42"/>
                </a:solidFill>
              </a:rPr>
              <a:t>Literature Review &amp; Proposed System</a:t>
            </a:r>
          </a:p>
        </p:txBody>
      </p:sp>
      <p:sp>
        <p:nvSpPr>
          <p:cNvPr id="33" name="TextBox 32">
            <a:extLst>
              <a:ext uri="{FF2B5EF4-FFF2-40B4-BE49-F238E27FC236}">
                <a16:creationId xmlns:a16="http://schemas.microsoft.com/office/drawing/2014/main" id="{B1C3329A-828A-4674-B3FF-299EC7A3B596}"/>
              </a:ext>
            </a:extLst>
          </p:cNvPr>
          <p:cNvSpPr txBox="1"/>
          <p:nvPr/>
        </p:nvSpPr>
        <p:spPr>
          <a:xfrm>
            <a:off x="1428952" y="3568301"/>
            <a:ext cx="1645920" cy="553998"/>
          </a:xfrm>
          <a:prstGeom prst="rect">
            <a:avLst/>
          </a:prstGeom>
          <a:noFill/>
        </p:spPr>
        <p:txBody>
          <a:bodyPr wrap="square" lIns="0" rIns="0" rtlCol="0" anchor="b">
            <a:spAutoFit/>
          </a:bodyPr>
          <a:lstStyle/>
          <a:p>
            <a:pPr algn="r"/>
            <a:r>
              <a:rPr lang="en-US" sz="1500" b="1" noProof="1">
                <a:solidFill>
                  <a:schemeClr val="accent5">
                    <a:lumMod val="75000"/>
                  </a:schemeClr>
                </a:solidFill>
              </a:rPr>
              <a:t>System Requirement </a:t>
            </a:r>
          </a:p>
        </p:txBody>
      </p:sp>
      <p:sp>
        <p:nvSpPr>
          <p:cNvPr id="36" name="TextBox 35">
            <a:extLst>
              <a:ext uri="{FF2B5EF4-FFF2-40B4-BE49-F238E27FC236}">
                <a16:creationId xmlns:a16="http://schemas.microsoft.com/office/drawing/2014/main" id="{355E8EC5-7B30-4F99-B56F-B0255410674E}"/>
              </a:ext>
            </a:extLst>
          </p:cNvPr>
          <p:cNvSpPr txBox="1"/>
          <p:nvPr/>
        </p:nvSpPr>
        <p:spPr>
          <a:xfrm>
            <a:off x="6097530" y="932063"/>
            <a:ext cx="1645920" cy="553998"/>
          </a:xfrm>
          <a:prstGeom prst="rect">
            <a:avLst/>
          </a:prstGeom>
          <a:noFill/>
        </p:spPr>
        <p:txBody>
          <a:bodyPr wrap="square" lIns="0" rIns="0" rtlCol="0" anchor="b">
            <a:spAutoFit/>
          </a:bodyPr>
          <a:lstStyle/>
          <a:p>
            <a:r>
              <a:rPr lang="en-US" sz="1500" b="1" noProof="1">
                <a:solidFill>
                  <a:schemeClr val="accent6"/>
                </a:solidFill>
              </a:rPr>
              <a:t>Architecture &amp; Flow Diagram</a:t>
            </a:r>
          </a:p>
        </p:txBody>
      </p:sp>
      <p:sp>
        <p:nvSpPr>
          <p:cNvPr id="39" name="TextBox 38">
            <a:extLst>
              <a:ext uri="{FF2B5EF4-FFF2-40B4-BE49-F238E27FC236}">
                <a16:creationId xmlns:a16="http://schemas.microsoft.com/office/drawing/2014/main" id="{703BB87A-D80D-471C-B58A-C05045E4E3D7}"/>
              </a:ext>
            </a:extLst>
          </p:cNvPr>
          <p:cNvSpPr txBox="1"/>
          <p:nvPr/>
        </p:nvSpPr>
        <p:spPr>
          <a:xfrm>
            <a:off x="1463226" y="965749"/>
            <a:ext cx="1981265" cy="553998"/>
          </a:xfrm>
          <a:prstGeom prst="rect">
            <a:avLst/>
          </a:prstGeom>
          <a:noFill/>
        </p:spPr>
        <p:txBody>
          <a:bodyPr wrap="square" lIns="0" rIns="0" rtlCol="0" anchor="b">
            <a:spAutoFit/>
          </a:bodyPr>
          <a:lstStyle/>
          <a:p>
            <a:pPr algn="r"/>
            <a:r>
              <a:rPr lang="en-US" sz="1500" b="1" noProof="1">
                <a:solidFill>
                  <a:schemeClr val="bg1">
                    <a:lumMod val="75000"/>
                  </a:schemeClr>
                </a:solidFill>
              </a:rPr>
              <a:t>Introduction/Problem Statement/Objectives</a:t>
            </a:r>
          </a:p>
        </p:txBody>
      </p:sp>
      <p:grpSp>
        <p:nvGrpSpPr>
          <p:cNvPr id="48" name="Group 47">
            <a:extLst>
              <a:ext uri="{FF2B5EF4-FFF2-40B4-BE49-F238E27FC236}">
                <a16:creationId xmlns:a16="http://schemas.microsoft.com/office/drawing/2014/main" id="{87F270D5-3CCC-467F-A879-2989D1AFB766}"/>
              </a:ext>
            </a:extLst>
          </p:cNvPr>
          <p:cNvGrpSpPr/>
          <p:nvPr/>
        </p:nvGrpSpPr>
        <p:grpSpPr>
          <a:xfrm>
            <a:off x="1428952" y="2675161"/>
            <a:ext cx="1476038" cy="578897"/>
            <a:chOff x="338440" y="3415109"/>
            <a:chExt cx="2926080" cy="1029153"/>
          </a:xfrm>
        </p:grpSpPr>
        <p:sp>
          <p:nvSpPr>
            <p:cNvPr id="42" name="TextBox 41">
              <a:extLst>
                <a:ext uri="{FF2B5EF4-FFF2-40B4-BE49-F238E27FC236}">
                  <a16:creationId xmlns:a16="http://schemas.microsoft.com/office/drawing/2014/main" id="{E8C0FB0A-184F-4177-A2AC-366A5F8F014C}"/>
                </a:ext>
              </a:extLst>
            </p:cNvPr>
            <p:cNvSpPr txBox="1"/>
            <p:nvPr/>
          </p:nvSpPr>
          <p:spPr>
            <a:xfrm>
              <a:off x="338440" y="3415109"/>
              <a:ext cx="2926080" cy="984888"/>
            </a:xfrm>
            <a:prstGeom prst="rect">
              <a:avLst/>
            </a:prstGeom>
            <a:noFill/>
          </p:spPr>
          <p:txBody>
            <a:bodyPr wrap="square" lIns="0" rIns="0" rtlCol="0" anchor="b">
              <a:spAutoFit/>
            </a:bodyPr>
            <a:lstStyle/>
            <a:p>
              <a:pPr algn="r"/>
              <a:r>
                <a:rPr lang="en-US" sz="1500" b="1" noProof="1">
                  <a:solidFill>
                    <a:schemeClr val="accent3"/>
                  </a:solidFill>
                </a:rPr>
                <a:t>Novelty &amp; Real Time Usage</a:t>
              </a:r>
            </a:p>
          </p:txBody>
        </p:sp>
        <p:sp>
          <p:nvSpPr>
            <p:cNvPr id="43" name="TextBox 42">
              <a:extLst>
                <a:ext uri="{FF2B5EF4-FFF2-40B4-BE49-F238E27FC236}">
                  <a16:creationId xmlns:a16="http://schemas.microsoft.com/office/drawing/2014/main" id="{EF78A94B-016A-49B3-9D75-D40757A4576B}"/>
                </a:ext>
              </a:extLst>
            </p:cNvPr>
            <p:cNvSpPr txBox="1"/>
            <p:nvPr/>
          </p:nvSpPr>
          <p:spPr>
            <a:xfrm>
              <a:off x="338440" y="4074930"/>
              <a:ext cx="2926080" cy="369332"/>
            </a:xfrm>
            <a:prstGeom prst="rect">
              <a:avLst/>
            </a:prstGeom>
            <a:noFill/>
          </p:spPr>
          <p:txBody>
            <a:bodyPr wrap="square" lIns="0" rIns="0" rtlCol="0" anchor="t">
              <a:spAutoFit/>
            </a:bodyPr>
            <a:lstStyle/>
            <a:p>
              <a:pPr algn="just"/>
              <a:endParaRPr lang="en-US" sz="750" noProof="1">
                <a:solidFill>
                  <a:schemeClr val="bg1">
                    <a:lumMod val="75000"/>
                  </a:schemeClr>
                </a:solidFill>
              </a:endParaRPr>
            </a:p>
          </p:txBody>
        </p:sp>
      </p:grpSp>
      <p:sp>
        <p:nvSpPr>
          <p:cNvPr id="45" name="TextBox 44">
            <a:extLst>
              <a:ext uri="{FF2B5EF4-FFF2-40B4-BE49-F238E27FC236}">
                <a16:creationId xmlns:a16="http://schemas.microsoft.com/office/drawing/2014/main" id="{34ED8317-15FE-4D5E-A552-E5893A65B9D1}"/>
              </a:ext>
            </a:extLst>
          </p:cNvPr>
          <p:cNvSpPr txBox="1"/>
          <p:nvPr/>
        </p:nvSpPr>
        <p:spPr>
          <a:xfrm>
            <a:off x="6242423" y="2516085"/>
            <a:ext cx="1476038" cy="784830"/>
          </a:xfrm>
          <a:prstGeom prst="rect">
            <a:avLst/>
          </a:prstGeom>
          <a:noFill/>
        </p:spPr>
        <p:txBody>
          <a:bodyPr wrap="square" lIns="0" rIns="0" rtlCol="0" anchor="b">
            <a:spAutoFit/>
          </a:bodyPr>
          <a:lstStyle/>
          <a:p>
            <a:r>
              <a:rPr lang="en-US" sz="1500" b="1" noProof="1">
                <a:solidFill>
                  <a:schemeClr val="accent5"/>
                </a:solidFill>
              </a:rPr>
              <a:t>Implementation Screenshots &amp; Testing</a:t>
            </a:r>
          </a:p>
        </p:txBody>
      </p:sp>
      <p:sp>
        <p:nvSpPr>
          <p:cNvPr id="56" name="Shape">
            <a:extLst>
              <a:ext uri="{FF2B5EF4-FFF2-40B4-BE49-F238E27FC236}">
                <a16:creationId xmlns:a16="http://schemas.microsoft.com/office/drawing/2014/main" id="{1C2D0F92-3CF8-455B-B108-7D2B20156C1E}"/>
              </a:ext>
            </a:extLst>
          </p:cNvPr>
          <p:cNvSpPr/>
          <p:nvPr/>
        </p:nvSpPr>
        <p:spPr>
          <a:xfrm>
            <a:off x="3157480" y="1780126"/>
            <a:ext cx="691616" cy="1238712"/>
          </a:xfrm>
          <a:custGeom>
            <a:avLst/>
            <a:gdLst/>
            <a:ahLst/>
            <a:cxnLst>
              <a:cxn ang="0">
                <a:pos x="wd2" y="hd2"/>
              </a:cxn>
              <a:cxn ang="5400000">
                <a:pos x="wd2" y="hd2"/>
              </a:cxn>
              <a:cxn ang="10800000">
                <a:pos x="wd2" y="hd2"/>
              </a:cxn>
              <a:cxn ang="16200000">
                <a:pos x="wd2" y="hd2"/>
              </a:cxn>
            </a:cxnLst>
            <a:rect l="0" t="0" r="r" b="b"/>
            <a:pathLst>
              <a:path w="20518" h="21343" extrusionOk="0">
                <a:moveTo>
                  <a:pt x="15456" y="21343"/>
                </a:moveTo>
                <a:lnTo>
                  <a:pt x="15432" y="11619"/>
                </a:lnTo>
                <a:lnTo>
                  <a:pt x="13702" y="11958"/>
                </a:lnTo>
                <a:cubicBezTo>
                  <a:pt x="11009" y="12490"/>
                  <a:pt x="8032" y="12343"/>
                  <a:pt x="5528" y="11554"/>
                </a:cubicBezTo>
                <a:cubicBezTo>
                  <a:pt x="3025" y="10770"/>
                  <a:pt x="1185" y="9399"/>
                  <a:pt x="482" y="7798"/>
                </a:cubicBezTo>
                <a:lnTo>
                  <a:pt x="324" y="7435"/>
                </a:lnTo>
                <a:cubicBezTo>
                  <a:pt x="-1082" y="4257"/>
                  <a:pt x="2227" y="1004"/>
                  <a:pt x="7700" y="188"/>
                </a:cubicBezTo>
                <a:cubicBezTo>
                  <a:pt x="10686" y="-257"/>
                  <a:pt x="13821" y="96"/>
                  <a:pt x="16309" y="1151"/>
                </a:cubicBezTo>
                <a:cubicBezTo>
                  <a:pt x="18796" y="2211"/>
                  <a:pt x="20313" y="3844"/>
                  <a:pt x="20486" y="5628"/>
                </a:cubicBezTo>
                <a:lnTo>
                  <a:pt x="20486" y="5706"/>
                </a:lnTo>
                <a:lnTo>
                  <a:pt x="20518" y="21329"/>
                </a:lnTo>
                <a:lnTo>
                  <a:pt x="15456" y="21343"/>
                </a:lnTo>
                <a:close/>
                <a:moveTo>
                  <a:pt x="10259" y="2954"/>
                </a:moveTo>
                <a:cubicBezTo>
                  <a:pt x="9825" y="2954"/>
                  <a:pt x="9390" y="2986"/>
                  <a:pt x="8964" y="3050"/>
                </a:cubicBezTo>
                <a:cubicBezTo>
                  <a:pt x="6200" y="3463"/>
                  <a:pt x="4525" y="5105"/>
                  <a:pt x="5236" y="6711"/>
                </a:cubicBezTo>
                <a:lnTo>
                  <a:pt x="5394" y="7073"/>
                </a:lnTo>
                <a:cubicBezTo>
                  <a:pt x="5757" y="7894"/>
                  <a:pt x="6666" y="8568"/>
                  <a:pt x="7945" y="8972"/>
                </a:cubicBezTo>
                <a:cubicBezTo>
                  <a:pt x="9224" y="9376"/>
                  <a:pt x="10693" y="9449"/>
                  <a:pt x="12075" y="9174"/>
                </a:cubicBezTo>
                <a:lnTo>
                  <a:pt x="15424" y="8513"/>
                </a:lnTo>
                <a:lnTo>
                  <a:pt x="15416" y="5766"/>
                </a:lnTo>
                <a:cubicBezTo>
                  <a:pt x="15313" y="4876"/>
                  <a:pt x="14547" y="4069"/>
                  <a:pt x="13307" y="3536"/>
                </a:cubicBezTo>
                <a:cubicBezTo>
                  <a:pt x="12415" y="3151"/>
                  <a:pt x="11349" y="2954"/>
                  <a:pt x="10259" y="2954"/>
                </a:cubicBezTo>
                <a:close/>
              </a:path>
            </a:pathLst>
          </a:custGeom>
          <a:solidFill>
            <a:srgbClr val="EB1E42"/>
          </a:solidFill>
          <a:ln w="12700">
            <a:miter lim="400000"/>
          </a:ln>
        </p:spPr>
        <p:txBody>
          <a:bodyPr lIns="21431" tIns="21431" rIns="21431" bIns="21431" anchor="ctr"/>
          <a:lstStyle/>
          <a:p>
            <a:pPr>
              <a:defRPr sz="3000">
                <a:solidFill>
                  <a:srgbClr val="FFFFFF"/>
                </a:solidFill>
              </a:defRPr>
            </a:pPr>
            <a:endParaRPr lang="en-US" sz="1688" noProof="1"/>
          </a:p>
        </p:txBody>
      </p:sp>
      <p:sp>
        <p:nvSpPr>
          <p:cNvPr id="57" name="Shape">
            <a:extLst>
              <a:ext uri="{FF2B5EF4-FFF2-40B4-BE49-F238E27FC236}">
                <a16:creationId xmlns:a16="http://schemas.microsoft.com/office/drawing/2014/main" id="{C76F2C87-CF73-4960-85F9-92FD8FFC1E49}"/>
              </a:ext>
            </a:extLst>
          </p:cNvPr>
          <p:cNvSpPr/>
          <p:nvPr/>
        </p:nvSpPr>
        <p:spPr>
          <a:xfrm>
            <a:off x="3104237" y="2711886"/>
            <a:ext cx="1221640" cy="852824"/>
          </a:xfrm>
          <a:custGeom>
            <a:avLst/>
            <a:gdLst/>
            <a:ahLst/>
            <a:cxnLst>
              <a:cxn ang="0">
                <a:pos x="wd2" y="hd2"/>
              </a:cxn>
              <a:cxn ang="5400000">
                <a:pos x="wd2" y="hd2"/>
              </a:cxn>
              <a:cxn ang="10800000">
                <a:pos x="wd2" y="hd2"/>
              </a:cxn>
              <a:cxn ang="16200000">
                <a:pos x="wd2" y="hd2"/>
              </a:cxn>
            </a:cxnLst>
            <a:rect l="0" t="0" r="r" b="b"/>
            <a:pathLst>
              <a:path w="20767" h="21304" extrusionOk="0">
                <a:moveTo>
                  <a:pt x="18712" y="21304"/>
                </a:moveTo>
                <a:lnTo>
                  <a:pt x="11920" y="11349"/>
                </a:lnTo>
                <a:lnTo>
                  <a:pt x="11458" y="12725"/>
                </a:lnTo>
                <a:cubicBezTo>
                  <a:pt x="10739" y="14873"/>
                  <a:pt x="9426" y="16496"/>
                  <a:pt x="7865" y="17181"/>
                </a:cubicBezTo>
                <a:cubicBezTo>
                  <a:pt x="6304" y="17866"/>
                  <a:pt x="4602" y="17553"/>
                  <a:pt x="3199" y="16336"/>
                </a:cubicBezTo>
                <a:lnTo>
                  <a:pt x="2882" y="16064"/>
                </a:lnTo>
                <a:cubicBezTo>
                  <a:pt x="95" y="13643"/>
                  <a:pt x="-833" y="8336"/>
                  <a:pt x="819" y="4239"/>
                </a:cubicBezTo>
                <a:cubicBezTo>
                  <a:pt x="1719" y="2005"/>
                  <a:pt x="3235" y="495"/>
                  <a:pt x="4982" y="103"/>
                </a:cubicBezTo>
                <a:cubicBezTo>
                  <a:pt x="6729" y="-296"/>
                  <a:pt x="8485" y="475"/>
                  <a:pt x="9797" y="2211"/>
                </a:cubicBezTo>
                <a:lnTo>
                  <a:pt x="9852" y="2291"/>
                </a:lnTo>
                <a:lnTo>
                  <a:pt x="20767" y="18285"/>
                </a:lnTo>
                <a:lnTo>
                  <a:pt x="18712" y="21304"/>
                </a:lnTo>
                <a:close/>
                <a:moveTo>
                  <a:pt x="5878" y="4266"/>
                </a:moveTo>
                <a:cubicBezTo>
                  <a:pt x="5729" y="4266"/>
                  <a:pt x="5575" y="4286"/>
                  <a:pt x="5421" y="4319"/>
                </a:cubicBezTo>
                <a:cubicBezTo>
                  <a:pt x="4539" y="4519"/>
                  <a:pt x="3774" y="5284"/>
                  <a:pt x="3317" y="6407"/>
                </a:cubicBezTo>
                <a:cubicBezTo>
                  <a:pt x="2484" y="8476"/>
                  <a:pt x="2950" y="11156"/>
                  <a:pt x="4362" y="12379"/>
                </a:cubicBezTo>
                <a:lnTo>
                  <a:pt x="4679" y="12652"/>
                </a:lnTo>
                <a:cubicBezTo>
                  <a:pt x="5399" y="13277"/>
                  <a:pt x="6236" y="13430"/>
                  <a:pt x="7037" y="13078"/>
                </a:cubicBezTo>
                <a:cubicBezTo>
                  <a:pt x="7838" y="12725"/>
                  <a:pt x="8480" y="11927"/>
                  <a:pt x="8852" y="10830"/>
                </a:cubicBezTo>
                <a:lnTo>
                  <a:pt x="9748" y="8156"/>
                </a:lnTo>
                <a:lnTo>
                  <a:pt x="7829" y="5343"/>
                </a:lnTo>
                <a:cubicBezTo>
                  <a:pt x="7286" y="4645"/>
                  <a:pt x="6593" y="4266"/>
                  <a:pt x="5878" y="4266"/>
                </a:cubicBezTo>
                <a:close/>
              </a:path>
            </a:pathLst>
          </a:custGeom>
          <a:solidFill>
            <a:schemeClr val="accent3"/>
          </a:solidFill>
          <a:ln w="12700">
            <a:miter lim="400000"/>
          </a:ln>
        </p:spPr>
        <p:txBody>
          <a:bodyPr lIns="21431" tIns="21431" rIns="21431" bIns="21431" anchor="ctr"/>
          <a:lstStyle/>
          <a:p>
            <a:endParaRPr lang="en-US" sz="1688" noProof="1">
              <a:solidFill>
                <a:srgbClr val="FFFFFF"/>
              </a:solidFill>
            </a:endParaRPr>
          </a:p>
        </p:txBody>
      </p:sp>
      <p:sp>
        <p:nvSpPr>
          <p:cNvPr id="58" name="Shape">
            <a:extLst>
              <a:ext uri="{FF2B5EF4-FFF2-40B4-BE49-F238E27FC236}">
                <a16:creationId xmlns:a16="http://schemas.microsoft.com/office/drawing/2014/main" id="{038FB277-3834-4F58-AD1F-C18CA34137D6}"/>
              </a:ext>
            </a:extLst>
          </p:cNvPr>
          <p:cNvSpPr/>
          <p:nvPr/>
        </p:nvSpPr>
        <p:spPr>
          <a:xfrm>
            <a:off x="3689912" y="3430669"/>
            <a:ext cx="1238177" cy="691630"/>
          </a:xfrm>
          <a:custGeom>
            <a:avLst/>
            <a:gdLst/>
            <a:ahLst/>
            <a:cxnLst>
              <a:cxn ang="0">
                <a:pos x="wd2" y="hd2"/>
              </a:cxn>
              <a:cxn ang="5400000">
                <a:pos x="wd2" y="hd2"/>
              </a:cxn>
              <a:cxn ang="10800000">
                <a:pos x="wd2" y="hd2"/>
              </a:cxn>
              <a:cxn ang="16200000">
                <a:pos x="wd2" y="hd2"/>
              </a:cxn>
            </a:cxnLst>
            <a:rect l="0" t="0" r="r" b="b"/>
            <a:pathLst>
              <a:path w="21343" h="21600" extrusionOk="0">
                <a:moveTo>
                  <a:pt x="5956" y="21600"/>
                </a:moveTo>
                <a:cubicBezTo>
                  <a:pt x="3304" y="21600"/>
                  <a:pt x="876" y="18358"/>
                  <a:pt x="188" y="13494"/>
                </a:cubicBezTo>
                <a:cubicBezTo>
                  <a:pt x="-257" y="10351"/>
                  <a:pt x="96" y="7050"/>
                  <a:pt x="1152" y="4431"/>
                </a:cubicBezTo>
                <a:cubicBezTo>
                  <a:pt x="2212" y="1812"/>
                  <a:pt x="3845" y="216"/>
                  <a:pt x="5631" y="33"/>
                </a:cubicBezTo>
                <a:lnTo>
                  <a:pt x="5709" y="33"/>
                </a:lnTo>
                <a:lnTo>
                  <a:pt x="21338" y="0"/>
                </a:lnTo>
                <a:lnTo>
                  <a:pt x="21343" y="5338"/>
                </a:lnTo>
                <a:lnTo>
                  <a:pt x="11614" y="5363"/>
                </a:lnTo>
                <a:lnTo>
                  <a:pt x="11954" y="7183"/>
                </a:lnTo>
                <a:cubicBezTo>
                  <a:pt x="12486" y="10018"/>
                  <a:pt x="12340" y="13153"/>
                  <a:pt x="11550" y="15788"/>
                </a:cubicBezTo>
                <a:cubicBezTo>
                  <a:pt x="10766" y="18424"/>
                  <a:pt x="9393" y="20361"/>
                  <a:pt x="7792" y="21101"/>
                </a:cubicBezTo>
                <a:lnTo>
                  <a:pt x="7429" y="21267"/>
                </a:lnTo>
                <a:cubicBezTo>
                  <a:pt x="6938" y="21484"/>
                  <a:pt x="6443" y="21600"/>
                  <a:pt x="5956" y="21600"/>
                </a:cubicBezTo>
                <a:close/>
                <a:moveTo>
                  <a:pt x="5754" y="5363"/>
                </a:moveTo>
                <a:cubicBezTo>
                  <a:pt x="4864" y="5471"/>
                  <a:pt x="4057" y="6277"/>
                  <a:pt x="3524" y="7582"/>
                </a:cubicBezTo>
                <a:cubicBezTo>
                  <a:pt x="2987" y="8904"/>
                  <a:pt x="2813" y="10576"/>
                  <a:pt x="3038" y="12164"/>
                </a:cubicBezTo>
                <a:cubicBezTo>
                  <a:pt x="3451" y="15073"/>
                  <a:pt x="5094" y="16836"/>
                  <a:pt x="6700" y="16088"/>
                </a:cubicBezTo>
                <a:lnTo>
                  <a:pt x="7062" y="15921"/>
                </a:lnTo>
                <a:cubicBezTo>
                  <a:pt x="7884" y="15539"/>
                  <a:pt x="8558" y="14583"/>
                  <a:pt x="8962" y="13236"/>
                </a:cubicBezTo>
                <a:cubicBezTo>
                  <a:pt x="9366" y="11889"/>
                  <a:pt x="9439" y="10343"/>
                  <a:pt x="9164" y="8888"/>
                </a:cubicBezTo>
                <a:lnTo>
                  <a:pt x="8503" y="5363"/>
                </a:lnTo>
                <a:lnTo>
                  <a:pt x="5754" y="5363"/>
                </a:lnTo>
                <a:close/>
              </a:path>
            </a:pathLst>
          </a:custGeom>
          <a:solidFill>
            <a:schemeClr val="accent1">
              <a:lumMod val="40000"/>
              <a:lumOff val="60000"/>
            </a:schemeClr>
          </a:solidFill>
          <a:ln w="12700">
            <a:miter lim="400000"/>
          </a:ln>
        </p:spPr>
        <p:txBody>
          <a:bodyPr lIns="21431" tIns="21431" rIns="21431" bIns="21431" anchor="ctr"/>
          <a:lstStyle/>
          <a:p>
            <a:pPr>
              <a:defRPr sz="3000">
                <a:solidFill>
                  <a:srgbClr val="FFFFFF"/>
                </a:solidFill>
              </a:defRPr>
            </a:pPr>
            <a:endParaRPr lang="en-US" sz="1688" noProof="1"/>
          </a:p>
        </p:txBody>
      </p:sp>
      <p:sp>
        <p:nvSpPr>
          <p:cNvPr id="59" name="Shape">
            <a:extLst>
              <a:ext uri="{FF2B5EF4-FFF2-40B4-BE49-F238E27FC236}">
                <a16:creationId xmlns:a16="http://schemas.microsoft.com/office/drawing/2014/main" id="{D84578CB-F194-4960-8E70-A6AFE638AA23}"/>
              </a:ext>
            </a:extLst>
          </p:cNvPr>
          <p:cNvSpPr/>
          <p:nvPr/>
        </p:nvSpPr>
        <p:spPr>
          <a:xfrm>
            <a:off x="4621666" y="2951479"/>
            <a:ext cx="852998" cy="1221400"/>
          </a:xfrm>
          <a:custGeom>
            <a:avLst/>
            <a:gdLst/>
            <a:ahLst/>
            <a:cxnLst>
              <a:cxn ang="0">
                <a:pos x="wd2" y="hd2"/>
              </a:cxn>
              <a:cxn ang="5400000">
                <a:pos x="wd2" y="hd2"/>
              </a:cxn>
              <a:cxn ang="10800000">
                <a:pos x="wd2" y="hd2"/>
              </a:cxn>
              <a:cxn ang="16200000">
                <a:pos x="wd2" y="hd2"/>
              </a:cxn>
            </a:cxnLst>
            <a:rect l="0" t="0" r="r" b="b"/>
            <a:pathLst>
              <a:path w="21308" h="21600" extrusionOk="0">
                <a:moveTo>
                  <a:pt x="8619" y="21600"/>
                </a:moveTo>
                <a:cubicBezTo>
                  <a:pt x="7123" y="21600"/>
                  <a:pt x="5613" y="21327"/>
                  <a:pt x="4237" y="20753"/>
                </a:cubicBezTo>
                <a:cubicBezTo>
                  <a:pt x="2002" y="19816"/>
                  <a:pt x="493" y="18239"/>
                  <a:pt x="100" y="16421"/>
                </a:cubicBezTo>
                <a:cubicBezTo>
                  <a:pt x="-292" y="14604"/>
                  <a:pt x="473" y="12777"/>
                  <a:pt x="2209" y="11412"/>
                </a:cubicBezTo>
                <a:lnTo>
                  <a:pt x="2288" y="11356"/>
                </a:lnTo>
                <a:lnTo>
                  <a:pt x="18282" y="0"/>
                </a:lnTo>
                <a:lnTo>
                  <a:pt x="21308" y="2133"/>
                </a:lnTo>
                <a:lnTo>
                  <a:pt x="11353" y="9199"/>
                </a:lnTo>
                <a:lnTo>
                  <a:pt x="12729" y="9680"/>
                </a:lnTo>
                <a:cubicBezTo>
                  <a:pt x="14877" y="10428"/>
                  <a:pt x="16500" y="11793"/>
                  <a:pt x="17185" y="13418"/>
                </a:cubicBezTo>
                <a:cubicBezTo>
                  <a:pt x="17870" y="15042"/>
                  <a:pt x="17557" y="16812"/>
                  <a:pt x="16340" y="18271"/>
                </a:cubicBezTo>
                <a:lnTo>
                  <a:pt x="16068" y="18601"/>
                </a:lnTo>
                <a:cubicBezTo>
                  <a:pt x="14452" y="20531"/>
                  <a:pt x="11572" y="21600"/>
                  <a:pt x="8619" y="21600"/>
                </a:cubicBezTo>
                <a:close/>
                <a:moveTo>
                  <a:pt x="5354" y="13460"/>
                </a:moveTo>
                <a:cubicBezTo>
                  <a:pt x="4503" y="14147"/>
                  <a:pt x="4130" y="15061"/>
                  <a:pt x="4323" y="15965"/>
                </a:cubicBezTo>
                <a:cubicBezTo>
                  <a:pt x="4523" y="16883"/>
                  <a:pt x="5288" y="17678"/>
                  <a:pt x="6411" y="18154"/>
                </a:cubicBezTo>
                <a:cubicBezTo>
                  <a:pt x="8480" y="19020"/>
                  <a:pt x="11160" y="18535"/>
                  <a:pt x="12383" y="17066"/>
                </a:cubicBezTo>
                <a:lnTo>
                  <a:pt x="12656" y="16737"/>
                </a:lnTo>
                <a:cubicBezTo>
                  <a:pt x="13281" y="15988"/>
                  <a:pt x="13434" y="15117"/>
                  <a:pt x="13082" y="14284"/>
                </a:cubicBezTo>
                <a:cubicBezTo>
                  <a:pt x="12729" y="13451"/>
                  <a:pt x="11931" y="12782"/>
                  <a:pt x="10834" y="12396"/>
                </a:cubicBezTo>
                <a:lnTo>
                  <a:pt x="8160" y="11464"/>
                </a:lnTo>
                <a:lnTo>
                  <a:pt x="5354" y="13460"/>
                </a:lnTo>
                <a:close/>
              </a:path>
            </a:pathLst>
          </a:custGeom>
          <a:solidFill>
            <a:schemeClr val="tx2">
              <a:lumMod val="75000"/>
              <a:lumOff val="25000"/>
            </a:schemeClr>
          </a:solidFill>
          <a:ln w="12700">
            <a:miter lim="400000"/>
          </a:ln>
        </p:spPr>
        <p:txBody>
          <a:bodyPr lIns="21431" tIns="21431" rIns="21431" bIns="21431" anchor="ctr"/>
          <a:lstStyle/>
          <a:p>
            <a:endParaRPr lang="en-US" sz="1688" noProof="1">
              <a:solidFill>
                <a:srgbClr val="FFFFFF"/>
              </a:solidFill>
            </a:endParaRPr>
          </a:p>
        </p:txBody>
      </p:sp>
      <p:sp>
        <p:nvSpPr>
          <p:cNvPr id="60" name="Shape">
            <a:extLst>
              <a:ext uri="{FF2B5EF4-FFF2-40B4-BE49-F238E27FC236}">
                <a16:creationId xmlns:a16="http://schemas.microsoft.com/office/drawing/2014/main" id="{18863373-465C-4023-BC57-4057D2A81F4A}"/>
              </a:ext>
            </a:extLst>
          </p:cNvPr>
          <p:cNvSpPr/>
          <p:nvPr/>
        </p:nvSpPr>
        <p:spPr>
          <a:xfrm>
            <a:off x="5313827" y="2339181"/>
            <a:ext cx="691885" cy="1238173"/>
          </a:xfrm>
          <a:custGeom>
            <a:avLst/>
            <a:gdLst/>
            <a:ahLst/>
            <a:cxnLst>
              <a:cxn ang="0">
                <a:pos x="wd2" y="hd2"/>
              </a:cxn>
              <a:cxn ang="5400000">
                <a:pos x="wd2" y="hd2"/>
              </a:cxn>
              <a:cxn ang="10800000">
                <a:pos x="wd2" y="hd2"/>
              </a:cxn>
              <a:cxn ang="16200000">
                <a:pos x="wd2" y="hd2"/>
              </a:cxn>
            </a:cxnLst>
            <a:rect l="0" t="0" r="r" b="b"/>
            <a:pathLst>
              <a:path w="20518" h="21600" extrusionOk="0">
                <a:moveTo>
                  <a:pt x="10255" y="21600"/>
                </a:moveTo>
                <a:cubicBezTo>
                  <a:pt x="8100" y="21600"/>
                  <a:pt x="5984" y="21201"/>
                  <a:pt x="4208" y="20434"/>
                </a:cubicBezTo>
                <a:cubicBezTo>
                  <a:pt x="1721" y="19362"/>
                  <a:pt x="205" y="17708"/>
                  <a:pt x="32" y="15902"/>
                </a:cubicBezTo>
                <a:lnTo>
                  <a:pt x="32" y="15823"/>
                </a:lnTo>
                <a:lnTo>
                  <a:pt x="0" y="5"/>
                </a:lnTo>
                <a:lnTo>
                  <a:pt x="5068" y="0"/>
                </a:lnTo>
                <a:lnTo>
                  <a:pt x="5092" y="9846"/>
                </a:lnTo>
                <a:lnTo>
                  <a:pt x="6821" y="9502"/>
                </a:lnTo>
                <a:cubicBezTo>
                  <a:pt x="9513" y="8963"/>
                  <a:pt x="12489" y="9112"/>
                  <a:pt x="14992" y="9911"/>
                </a:cubicBezTo>
                <a:cubicBezTo>
                  <a:pt x="17495" y="10709"/>
                  <a:pt x="19334" y="12093"/>
                  <a:pt x="20037" y="13714"/>
                </a:cubicBezTo>
                <a:lnTo>
                  <a:pt x="20195" y="14081"/>
                </a:lnTo>
                <a:cubicBezTo>
                  <a:pt x="21600" y="17300"/>
                  <a:pt x="18292" y="20592"/>
                  <a:pt x="12821" y="21419"/>
                </a:cubicBezTo>
                <a:cubicBezTo>
                  <a:pt x="11968" y="21535"/>
                  <a:pt x="11108" y="21600"/>
                  <a:pt x="10255" y="21600"/>
                </a:cubicBezTo>
                <a:close/>
                <a:moveTo>
                  <a:pt x="5108" y="15772"/>
                </a:moveTo>
                <a:cubicBezTo>
                  <a:pt x="5210" y="16673"/>
                  <a:pt x="5976" y="17495"/>
                  <a:pt x="7216" y="18029"/>
                </a:cubicBezTo>
                <a:cubicBezTo>
                  <a:pt x="8471" y="18572"/>
                  <a:pt x="10058" y="18748"/>
                  <a:pt x="11566" y="18521"/>
                </a:cubicBezTo>
                <a:cubicBezTo>
                  <a:pt x="14329" y="18103"/>
                  <a:pt x="16003" y="16440"/>
                  <a:pt x="15292" y="14815"/>
                </a:cubicBezTo>
                <a:lnTo>
                  <a:pt x="15134" y="14448"/>
                </a:lnTo>
                <a:cubicBezTo>
                  <a:pt x="14771" y="13617"/>
                  <a:pt x="13863" y="12934"/>
                  <a:pt x="12584" y="12525"/>
                </a:cubicBezTo>
                <a:cubicBezTo>
                  <a:pt x="11305" y="12117"/>
                  <a:pt x="9837" y="12042"/>
                  <a:pt x="8455" y="12321"/>
                </a:cubicBezTo>
                <a:lnTo>
                  <a:pt x="5108" y="12990"/>
                </a:lnTo>
                <a:lnTo>
                  <a:pt x="5108" y="15772"/>
                </a:lnTo>
                <a:close/>
              </a:path>
            </a:pathLst>
          </a:custGeom>
          <a:solidFill>
            <a:schemeClr val="accent5"/>
          </a:solidFill>
          <a:ln w="12700">
            <a:miter lim="400000"/>
          </a:ln>
        </p:spPr>
        <p:txBody>
          <a:bodyPr lIns="21431" tIns="21431" rIns="21431" bIns="21431" anchor="ctr"/>
          <a:lstStyle/>
          <a:p>
            <a:pPr>
              <a:defRPr sz="3000">
                <a:solidFill>
                  <a:srgbClr val="FFFFFF"/>
                </a:solidFill>
              </a:defRPr>
            </a:pPr>
            <a:endParaRPr lang="en-US" sz="1688" noProof="1"/>
          </a:p>
        </p:txBody>
      </p:sp>
      <p:sp>
        <p:nvSpPr>
          <p:cNvPr id="61" name="Shape">
            <a:extLst>
              <a:ext uri="{FF2B5EF4-FFF2-40B4-BE49-F238E27FC236}">
                <a16:creationId xmlns:a16="http://schemas.microsoft.com/office/drawing/2014/main" id="{B6443CCF-F37E-4461-AE78-8804DD7C7D7D}"/>
              </a:ext>
            </a:extLst>
          </p:cNvPr>
          <p:cNvSpPr/>
          <p:nvPr/>
        </p:nvSpPr>
        <p:spPr>
          <a:xfrm>
            <a:off x="4834641" y="1806751"/>
            <a:ext cx="1221694" cy="852959"/>
          </a:xfrm>
          <a:custGeom>
            <a:avLst/>
            <a:gdLst/>
            <a:ahLst/>
            <a:cxnLst>
              <a:cxn ang="0">
                <a:pos x="wd2" y="hd2"/>
              </a:cxn>
              <a:cxn ang="5400000">
                <a:pos x="wd2" y="hd2"/>
              </a:cxn>
              <a:cxn ang="10800000">
                <a:pos x="wd2" y="hd2"/>
              </a:cxn>
              <a:cxn ang="16200000">
                <a:pos x="wd2" y="hd2"/>
              </a:cxn>
            </a:cxnLst>
            <a:rect l="0" t="0" r="r" b="b"/>
            <a:pathLst>
              <a:path w="21391" h="21600" extrusionOk="0">
                <a:moveTo>
                  <a:pt x="15331" y="21600"/>
                </a:moveTo>
                <a:cubicBezTo>
                  <a:pt x="13853" y="21600"/>
                  <a:pt x="12422" y="20818"/>
                  <a:pt x="11299" y="19362"/>
                </a:cubicBezTo>
                <a:lnTo>
                  <a:pt x="11243" y="19281"/>
                </a:lnTo>
                <a:lnTo>
                  <a:pt x="0" y="3067"/>
                </a:lnTo>
                <a:lnTo>
                  <a:pt x="2116" y="0"/>
                </a:lnTo>
                <a:lnTo>
                  <a:pt x="9113" y="10092"/>
                </a:lnTo>
                <a:lnTo>
                  <a:pt x="9588" y="8697"/>
                </a:lnTo>
                <a:cubicBezTo>
                  <a:pt x="10329" y="6519"/>
                  <a:pt x="11681" y="4874"/>
                  <a:pt x="13289" y="4180"/>
                </a:cubicBezTo>
                <a:cubicBezTo>
                  <a:pt x="14897" y="3485"/>
                  <a:pt x="16650" y="3802"/>
                  <a:pt x="18095" y="5036"/>
                </a:cubicBezTo>
                <a:lnTo>
                  <a:pt x="18421" y="5312"/>
                </a:lnTo>
                <a:cubicBezTo>
                  <a:pt x="19810" y="6499"/>
                  <a:pt x="20798" y="8407"/>
                  <a:pt x="21199" y="10665"/>
                </a:cubicBezTo>
                <a:cubicBezTo>
                  <a:pt x="21600" y="12930"/>
                  <a:pt x="21367" y="15283"/>
                  <a:pt x="20547" y="17292"/>
                </a:cubicBezTo>
                <a:cubicBezTo>
                  <a:pt x="19619" y="19557"/>
                  <a:pt x="18057" y="21088"/>
                  <a:pt x="16263" y="21485"/>
                </a:cubicBezTo>
                <a:cubicBezTo>
                  <a:pt x="15951" y="21566"/>
                  <a:pt x="15643" y="21600"/>
                  <a:pt x="15331" y="21600"/>
                </a:cubicBezTo>
                <a:close/>
                <a:moveTo>
                  <a:pt x="13326" y="16173"/>
                </a:moveTo>
                <a:cubicBezTo>
                  <a:pt x="14007" y="17036"/>
                  <a:pt x="14907" y="17413"/>
                  <a:pt x="15806" y="17218"/>
                </a:cubicBezTo>
                <a:cubicBezTo>
                  <a:pt x="16715" y="17016"/>
                  <a:pt x="17503" y="16240"/>
                  <a:pt x="17974" y="15101"/>
                </a:cubicBezTo>
                <a:cubicBezTo>
                  <a:pt x="18388" y="14083"/>
                  <a:pt x="18505" y="12897"/>
                  <a:pt x="18305" y="11751"/>
                </a:cubicBezTo>
                <a:cubicBezTo>
                  <a:pt x="18099" y="10604"/>
                  <a:pt x="17601" y="9647"/>
                  <a:pt x="16902" y="9047"/>
                </a:cubicBezTo>
                <a:lnTo>
                  <a:pt x="16575" y="8771"/>
                </a:lnTo>
                <a:cubicBezTo>
                  <a:pt x="15834" y="8137"/>
                  <a:pt x="14972" y="7982"/>
                  <a:pt x="14147" y="8339"/>
                </a:cubicBezTo>
                <a:cubicBezTo>
                  <a:pt x="13322" y="8697"/>
                  <a:pt x="12660" y="9506"/>
                  <a:pt x="12278" y="10618"/>
                </a:cubicBezTo>
                <a:lnTo>
                  <a:pt x="11355" y="13328"/>
                </a:lnTo>
                <a:lnTo>
                  <a:pt x="13326" y="16173"/>
                </a:lnTo>
                <a:close/>
              </a:path>
            </a:pathLst>
          </a:custGeom>
          <a:solidFill>
            <a:schemeClr val="accent2"/>
          </a:solidFill>
          <a:ln w="12700">
            <a:miter lim="400000"/>
          </a:ln>
        </p:spPr>
        <p:txBody>
          <a:bodyPr lIns="21431" tIns="21431" rIns="21431" bIns="21431" anchor="ctr"/>
          <a:lstStyle/>
          <a:p>
            <a:pPr>
              <a:defRPr sz="3000">
                <a:solidFill>
                  <a:srgbClr val="FFFFFF"/>
                </a:solidFill>
              </a:defRPr>
            </a:pPr>
            <a:endParaRPr lang="en-US" sz="1688" noProof="1"/>
          </a:p>
        </p:txBody>
      </p:sp>
      <p:sp>
        <p:nvSpPr>
          <p:cNvPr id="62" name="Shape">
            <a:extLst>
              <a:ext uri="{FF2B5EF4-FFF2-40B4-BE49-F238E27FC236}">
                <a16:creationId xmlns:a16="http://schemas.microsoft.com/office/drawing/2014/main" id="{96D6BFE6-B52A-4B35-BCB9-FE91EAE677CE}"/>
              </a:ext>
            </a:extLst>
          </p:cNvPr>
          <p:cNvSpPr/>
          <p:nvPr/>
        </p:nvSpPr>
        <p:spPr>
          <a:xfrm>
            <a:off x="4222344" y="1247695"/>
            <a:ext cx="1238443" cy="692099"/>
          </a:xfrm>
          <a:custGeom>
            <a:avLst/>
            <a:gdLst/>
            <a:ahLst/>
            <a:cxnLst>
              <a:cxn ang="0">
                <a:pos x="wd2" y="hd2"/>
              </a:cxn>
              <a:cxn ang="5400000">
                <a:pos x="wd2" y="hd2"/>
              </a:cxn>
              <a:cxn ang="10800000">
                <a:pos x="wd2" y="hd2"/>
              </a:cxn>
              <a:cxn ang="16200000">
                <a:pos x="wd2" y="hd2"/>
              </a:cxn>
            </a:cxnLst>
            <a:rect l="0" t="0" r="r" b="b"/>
            <a:pathLst>
              <a:path w="21343" h="21231" extrusionOk="0">
                <a:moveTo>
                  <a:pt x="5" y="21231"/>
                </a:moveTo>
                <a:lnTo>
                  <a:pt x="0" y="15988"/>
                </a:lnTo>
                <a:lnTo>
                  <a:pt x="9726" y="15964"/>
                </a:lnTo>
                <a:lnTo>
                  <a:pt x="9387" y="14175"/>
                </a:lnTo>
                <a:cubicBezTo>
                  <a:pt x="8855" y="11391"/>
                  <a:pt x="9002" y="8312"/>
                  <a:pt x="9791" y="5723"/>
                </a:cubicBezTo>
                <a:cubicBezTo>
                  <a:pt x="10575" y="3134"/>
                  <a:pt x="11947" y="1232"/>
                  <a:pt x="13548" y="505"/>
                </a:cubicBezTo>
                <a:lnTo>
                  <a:pt x="13911" y="341"/>
                </a:lnTo>
                <a:cubicBezTo>
                  <a:pt x="15448" y="-369"/>
                  <a:pt x="17053" y="39"/>
                  <a:pt x="18421" y="1485"/>
                </a:cubicBezTo>
                <a:cubicBezTo>
                  <a:pt x="19788" y="2930"/>
                  <a:pt x="20760" y="5233"/>
                  <a:pt x="21155" y="7969"/>
                </a:cubicBezTo>
                <a:cubicBezTo>
                  <a:pt x="21600" y="11056"/>
                  <a:pt x="21247" y="14298"/>
                  <a:pt x="20192" y="16870"/>
                </a:cubicBezTo>
                <a:cubicBezTo>
                  <a:pt x="19132" y="19443"/>
                  <a:pt x="17498" y="21019"/>
                  <a:pt x="15714" y="21190"/>
                </a:cubicBezTo>
                <a:lnTo>
                  <a:pt x="15636" y="21190"/>
                </a:lnTo>
                <a:lnTo>
                  <a:pt x="5" y="21231"/>
                </a:lnTo>
                <a:close/>
                <a:moveTo>
                  <a:pt x="15393" y="5249"/>
                </a:moveTo>
                <a:cubicBezTo>
                  <a:pt x="15140" y="5249"/>
                  <a:pt x="14888" y="5307"/>
                  <a:pt x="14640" y="5421"/>
                </a:cubicBezTo>
                <a:lnTo>
                  <a:pt x="14278" y="5584"/>
                </a:lnTo>
                <a:cubicBezTo>
                  <a:pt x="13456" y="5960"/>
                  <a:pt x="12782" y="6899"/>
                  <a:pt x="12378" y="8222"/>
                </a:cubicBezTo>
                <a:cubicBezTo>
                  <a:pt x="11974" y="9545"/>
                  <a:pt x="11901" y="11064"/>
                  <a:pt x="12176" y="12493"/>
                </a:cubicBezTo>
                <a:lnTo>
                  <a:pt x="12837" y="15956"/>
                </a:lnTo>
                <a:lnTo>
                  <a:pt x="15585" y="15947"/>
                </a:lnTo>
                <a:cubicBezTo>
                  <a:pt x="16475" y="15841"/>
                  <a:pt x="17287" y="15049"/>
                  <a:pt x="17815" y="13767"/>
                </a:cubicBezTo>
                <a:cubicBezTo>
                  <a:pt x="18352" y="12469"/>
                  <a:pt x="18526" y="10827"/>
                  <a:pt x="18301" y="9267"/>
                </a:cubicBezTo>
                <a:cubicBezTo>
                  <a:pt x="18099" y="7879"/>
                  <a:pt x="17608" y="6719"/>
                  <a:pt x="16920" y="5993"/>
                </a:cubicBezTo>
                <a:cubicBezTo>
                  <a:pt x="16448" y="5503"/>
                  <a:pt x="15925" y="5249"/>
                  <a:pt x="15393" y="5249"/>
                </a:cubicBezTo>
                <a:close/>
              </a:path>
            </a:pathLst>
          </a:custGeom>
          <a:solidFill>
            <a:schemeClr val="accent6"/>
          </a:solidFill>
          <a:ln w="12700">
            <a:miter lim="400000"/>
          </a:ln>
        </p:spPr>
        <p:txBody>
          <a:bodyPr lIns="21431" tIns="21431" rIns="21431" bIns="21431" anchor="ctr"/>
          <a:lstStyle/>
          <a:p>
            <a:pPr>
              <a:defRPr sz="3000">
                <a:solidFill>
                  <a:srgbClr val="FFFFFF"/>
                </a:solidFill>
              </a:defRPr>
            </a:pPr>
            <a:endParaRPr lang="en-US" sz="1688" noProof="1"/>
          </a:p>
        </p:txBody>
      </p:sp>
      <p:sp>
        <p:nvSpPr>
          <p:cNvPr id="63" name="Freeform: Shape 62">
            <a:extLst>
              <a:ext uri="{FF2B5EF4-FFF2-40B4-BE49-F238E27FC236}">
                <a16:creationId xmlns:a16="http://schemas.microsoft.com/office/drawing/2014/main" id="{0A92AC8B-5B50-4A56-A02A-E967B6C34308}"/>
              </a:ext>
            </a:extLst>
          </p:cNvPr>
          <p:cNvSpPr/>
          <p:nvPr/>
        </p:nvSpPr>
        <p:spPr>
          <a:xfrm>
            <a:off x="3841306" y="1199530"/>
            <a:ext cx="701957" cy="1186655"/>
          </a:xfrm>
          <a:custGeom>
            <a:avLst/>
            <a:gdLst>
              <a:gd name="connsiteX0" fmla="*/ 564589 w 1110421"/>
              <a:gd name="connsiteY0" fmla="*/ 270277 h 1877164"/>
              <a:gd name="connsiteX1" fmla="*/ 326241 w 1110421"/>
              <a:gd name="connsiteY1" fmla="*/ 405866 h 1877164"/>
              <a:gd name="connsiteX2" fmla="*/ 308942 w 1110421"/>
              <a:gd name="connsiteY2" fmla="*/ 435382 h 1877164"/>
              <a:gd name="connsiteX3" fmla="*/ 282009 w 1110421"/>
              <a:gd name="connsiteY3" fmla="*/ 654795 h 1877164"/>
              <a:gd name="connsiteX4" fmla="*/ 424337 w 1110421"/>
              <a:gd name="connsiteY4" fmla="*/ 823714 h 1877164"/>
              <a:gd name="connsiteX5" fmla="*/ 593651 w 1110421"/>
              <a:gd name="connsiteY5" fmla="*/ 907083 h 1877164"/>
              <a:gd name="connsiteX6" fmla="*/ 771800 w 1110421"/>
              <a:gd name="connsiteY6" fmla="*/ 728538 h 1877164"/>
              <a:gd name="connsiteX7" fmla="*/ 837056 w 1110421"/>
              <a:gd name="connsiteY7" fmla="*/ 504493 h 1877164"/>
              <a:gd name="connsiteX8" fmla="*/ 704841 w 1110421"/>
              <a:gd name="connsiteY8" fmla="*/ 308602 h 1877164"/>
              <a:gd name="connsiteX9" fmla="*/ 564589 w 1110421"/>
              <a:gd name="connsiteY9" fmla="*/ 270277 h 1877164"/>
              <a:gd name="connsiteX10" fmla="*/ 531603 w 1110421"/>
              <a:gd name="connsiteY10" fmla="*/ 992 h 1877164"/>
              <a:gd name="connsiteX11" fmla="*/ 842112 w 1110421"/>
              <a:gd name="connsiteY11" fmla="*/ 76202 h 1877164"/>
              <a:gd name="connsiteX12" fmla="*/ 1104040 w 1110421"/>
              <a:gd name="connsiteY12" fmla="*/ 463626 h 1877164"/>
              <a:gd name="connsiteX13" fmla="*/ 970548 w 1110421"/>
              <a:gd name="connsiteY13" fmla="*/ 911715 h 1877164"/>
              <a:gd name="connsiteX14" fmla="*/ 965491 w 1110421"/>
              <a:gd name="connsiteY14" fmla="*/ 916710 h 1877164"/>
              <a:gd name="connsiteX15" fmla="*/ 7982 w 1110421"/>
              <a:gd name="connsiteY15" fmla="*/ 1877164 h 1877164"/>
              <a:gd name="connsiteX16" fmla="*/ 7982 w 1110421"/>
              <a:gd name="connsiteY16" fmla="*/ 1494372 h 1877164"/>
              <a:gd name="connsiteX17" fmla="*/ 391922 w 1110421"/>
              <a:gd name="connsiteY17" fmla="*/ 1109241 h 1877164"/>
              <a:gd name="connsiteX18" fmla="*/ 304737 w 1110421"/>
              <a:gd name="connsiteY18" fmla="*/ 1066285 h 1877164"/>
              <a:gd name="connsiteX19" fmla="*/ 22583 w 1110421"/>
              <a:gd name="connsiteY19" fmla="*/ 731898 h 1877164"/>
              <a:gd name="connsiteX20" fmla="*/ 76076 w 1110421"/>
              <a:gd name="connsiteY20" fmla="*/ 297704 h 1877164"/>
              <a:gd name="connsiteX21" fmla="*/ 93321 w 1110421"/>
              <a:gd name="connsiteY21" fmla="*/ 268188 h 1877164"/>
              <a:gd name="connsiteX22" fmla="*/ 531603 w 1110421"/>
              <a:gd name="connsiteY22" fmla="*/ 992 h 187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10421" h="1877164">
                <a:moveTo>
                  <a:pt x="564589" y="270277"/>
                </a:moveTo>
                <a:cubicBezTo>
                  <a:pt x="470272" y="270277"/>
                  <a:pt x="378030" y="318773"/>
                  <a:pt x="326241" y="405866"/>
                </a:cubicBezTo>
                <a:lnTo>
                  <a:pt x="308942" y="435382"/>
                </a:lnTo>
                <a:cubicBezTo>
                  <a:pt x="269342" y="502314"/>
                  <a:pt x="259708" y="580234"/>
                  <a:pt x="282009" y="654795"/>
                </a:cubicBezTo>
                <a:cubicBezTo>
                  <a:pt x="304311" y="729355"/>
                  <a:pt x="354877" y="789112"/>
                  <a:pt x="424337" y="823714"/>
                </a:cubicBezTo>
                <a:lnTo>
                  <a:pt x="593651" y="907083"/>
                </a:lnTo>
                <a:lnTo>
                  <a:pt x="771800" y="728538"/>
                </a:lnTo>
                <a:cubicBezTo>
                  <a:pt x="825665" y="667055"/>
                  <a:pt x="849245" y="585320"/>
                  <a:pt x="837056" y="504493"/>
                </a:cubicBezTo>
                <a:cubicBezTo>
                  <a:pt x="824441" y="422304"/>
                  <a:pt x="776005" y="351195"/>
                  <a:pt x="704841" y="308602"/>
                </a:cubicBezTo>
                <a:cubicBezTo>
                  <a:pt x="660610" y="282901"/>
                  <a:pt x="612174" y="270277"/>
                  <a:pt x="564589" y="270277"/>
                </a:cubicBezTo>
                <a:close/>
                <a:moveTo>
                  <a:pt x="531603" y="992"/>
                </a:moveTo>
                <a:cubicBezTo>
                  <a:pt x="636764" y="-5346"/>
                  <a:pt x="744828" y="18545"/>
                  <a:pt x="842112" y="76202"/>
                </a:cubicBezTo>
                <a:cubicBezTo>
                  <a:pt x="983588" y="159935"/>
                  <a:pt x="1079183" y="301064"/>
                  <a:pt x="1104040" y="463626"/>
                </a:cubicBezTo>
                <a:cubicBezTo>
                  <a:pt x="1128897" y="626187"/>
                  <a:pt x="1080461" y="789567"/>
                  <a:pt x="970548" y="911715"/>
                </a:cubicBezTo>
                <a:lnTo>
                  <a:pt x="965491" y="916710"/>
                </a:lnTo>
                <a:lnTo>
                  <a:pt x="7982" y="1877164"/>
                </a:lnTo>
                <a:lnTo>
                  <a:pt x="7982" y="1494372"/>
                </a:lnTo>
                <a:lnTo>
                  <a:pt x="391922" y="1109241"/>
                </a:lnTo>
                <a:lnTo>
                  <a:pt x="304737" y="1066285"/>
                </a:lnTo>
                <a:cubicBezTo>
                  <a:pt x="168690" y="999262"/>
                  <a:pt x="65963" y="877205"/>
                  <a:pt x="22583" y="731898"/>
                </a:cubicBezTo>
                <a:cubicBezTo>
                  <a:pt x="-20797" y="586591"/>
                  <a:pt x="-997" y="428207"/>
                  <a:pt x="76076" y="297704"/>
                </a:cubicBezTo>
                <a:lnTo>
                  <a:pt x="93321" y="268188"/>
                </a:lnTo>
                <a:cubicBezTo>
                  <a:pt x="189129" y="106081"/>
                  <a:pt x="356335" y="11554"/>
                  <a:pt x="531603" y="992"/>
                </a:cubicBezTo>
                <a:close/>
              </a:path>
            </a:pathLst>
          </a:custGeom>
          <a:solidFill>
            <a:schemeClr val="bg2">
              <a:lumMod val="75000"/>
            </a:schemeClr>
          </a:solidFill>
          <a:ln w="12700">
            <a:miter lim="400000"/>
          </a:ln>
        </p:spPr>
        <p:txBody>
          <a:bodyPr wrap="square" lIns="21431" tIns="21431" rIns="21431" bIns="21431" anchor="ctr">
            <a:noAutofit/>
          </a:bodyPr>
          <a:lstStyle/>
          <a:p>
            <a:endParaRPr lang="en-US" sz="1688" noProof="1">
              <a:solidFill>
                <a:srgbClr val="FFFFFF"/>
              </a:solidFill>
            </a:endParaRPr>
          </a:p>
        </p:txBody>
      </p:sp>
      <p:sp>
        <p:nvSpPr>
          <p:cNvPr id="64" name="Shape">
            <a:extLst>
              <a:ext uri="{FF2B5EF4-FFF2-40B4-BE49-F238E27FC236}">
                <a16:creationId xmlns:a16="http://schemas.microsoft.com/office/drawing/2014/main" id="{2067FCC5-804A-41A3-AA5C-8FB23E74C0DE}"/>
              </a:ext>
            </a:extLst>
          </p:cNvPr>
          <p:cNvSpPr/>
          <p:nvPr/>
        </p:nvSpPr>
        <p:spPr>
          <a:xfrm>
            <a:off x="3956126" y="2046345"/>
            <a:ext cx="1264526" cy="1264795"/>
          </a:xfrm>
          <a:custGeom>
            <a:avLst/>
            <a:gdLst/>
            <a:ahLst/>
            <a:cxnLst>
              <a:cxn ang="0">
                <a:pos x="wd2" y="hd2"/>
              </a:cxn>
              <a:cxn ang="5400000">
                <a:pos x="wd2" y="hd2"/>
              </a:cxn>
              <a:cxn ang="10800000">
                <a:pos x="wd2" y="hd2"/>
              </a:cxn>
              <a:cxn ang="16200000">
                <a:pos x="wd2" y="hd2"/>
              </a:cxn>
            </a:cxnLst>
            <a:rect l="0" t="0" r="r" b="b"/>
            <a:pathLst>
              <a:path w="21600" h="21600" extrusionOk="0">
                <a:moveTo>
                  <a:pt x="14406" y="0"/>
                </a:moveTo>
                <a:lnTo>
                  <a:pt x="7189" y="0"/>
                </a:lnTo>
                <a:cubicBezTo>
                  <a:pt x="6635" y="0"/>
                  <a:pt x="6103" y="218"/>
                  <a:pt x="5712" y="614"/>
                </a:cubicBezTo>
                <a:lnTo>
                  <a:pt x="609" y="5715"/>
                </a:lnTo>
                <a:cubicBezTo>
                  <a:pt x="218" y="6106"/>
                  <a:pt x="0" y="6638"/>
                  <a:pt x="0" y="7192"/>
                </a:cubicBezTo>
                <a:lnTo>
                  <a:pt x="0" y="14408"/>
                </a:lnTo>
                <a:cubicBezTo>
                  <a:pt x="0" y="14962"/>
                  <a:pt x="218" y="15494"/>
                  <a:pt x="609" y="15885"/>
                </a:cubicBezTo>
                <a:lnTo>
                  <a:pt x="5712" y="20986"/>
                </a:lnTo>
                <a:cubicBezTo>
                  <a:pt x="6103" y="21377"/>
                  <a:pt x="6635" y="21600"/>
                  <a:pt x="7189" y="21600"/>
                </a:cubicBezTo>
                <a:lnTo>
                  <a:pt x="14406" y="21600"/>
                </a:lnTo>
                <a:cubicBezTo>
                  <a:pt x="14961" y="21600"/>
                  <a:pt x="15493" y="21382"/>
                  <a:pt x="15884" y="20986"/>
                </a:cubicBezTo>
                <a:lnTo>
                  <a:pt x="20986" y="15885"/>
                </a:lnTo>
                <a:cubicBezTo>
                  <a:pt x="21377" y="15494"/>
                  <a:pt x="21600" y="14962"/>
                  <a:pt x="21600" y="14408"/>
                </a:cubicBezTo>
                <a:lnTo>
                  <a:pt x="21600" y="7192"/>
                </a:lnTo>
                <a:cubicBezTo>
                  <a:pt x="21600" y="6638"/>
                  <a:pt x="21382" y="6106"/>
                  <a:pt x="20986" y="5715"/>
                </a:cubicBezTo>
                <a:lnTo>
                  <a:pt x="15884" y="614"/>
                </a:lnTo>
                <a:cubicBezTo>
                  <a:pt x="15488" y="218"/>
                  <a:pt x="14956" y="0"/>
                  <a:pt x="14406" y="0"/>
                </a:cubicBezTo>
                <a:close/>
              </a:path>
            </a:pathLst>
          </a:custGeom>
          <a:solidFill>
            <a:schemeClr val="bg1">
              <a:lumMod val="75000"/>
            </a:schemeClr>
          </a:solidFill>
          <a:ln w="12700">
            <a:miter lim="400000"/>
          </a:ln>
        </p:spPr>
        <p:txBody>
          <a:bodyPr lIns="141749" tIns="21431" rIns="141749" bIns="21431" anchor="ctr"/>
          <a:lstStyle/>
          <a:p>
            <a:pPr algn="ctr"/>
            <a:r>
              <a:rPr lang="en-US" sz="1575" b="1" noProof="1">
                <a:solidFill>
                  <a:schemeClr val="tx1">
                    <a:lumMod val="65000"/>
                    <a:lumOff val="35000"/>
                  </a:schemeClr>
                </a:solidFill>
              </a:rPr>
              <a:t>PPMS</a:t>
            </a:r>
          </a:p>
        </p:txBody>
      </p:sp>
      <p:pic>
        <p:nvPicPr>
          <p:cNvPr id="65" name="Graphic 64" descr="Hourglass">
            <a:extLst>
              <a:ext uri="{FF2B5EF4-FFF2-40B4-BE49-F238E27FC236}">
                <a16:creationId xmlns:a16="http://schemas.microsoft.com/office/drawing/2014/main" id="{22DFB890-5A73-49AC-8A57-D5EEA5728D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6922" y="2018302"/>
            <a:ext cx="252734" cy="252734"/>
          </a:xfrm>
          <a:prstGeom prst="rect">
            <a:avLst/>
          </a:prstGeom>
          <a:effectLst>
            <a:outerShdw blurRad="50800" dist="38100" dir="2700000" algn="tl" rotWithShape="0">
              <a:prstClr val="black">
                <a:alpha val="40000"/>
              </a:prstClr>
            </a:outerShdw>
          </a:effectLst>
        </p:spPr>
      </p:pic>
      <p:pic>
        <p:nvPicPr>
          <p:cNvPr id="66" name="Graphic 65" descr="Stopwatch">
            <a:extLst>
              <a:ext uri="{FF2B5EF4-FFF2-40B4-BE49-F238E27FC236}">
                <a16:creationId xmlns:a16="http://schemas.microsoft.com/office/drawing/2014/main" id="{A821D13F-BDC1-47F8-B68B-A64DE91371B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4250" y="1434211"/>
            <a:ext cx="252734" cy="252734"/>
          </a:xfrm>
          <a:prstGeom prst="rect">
            <a:avLst/>
          </a:prstGeom>
          <a:effectLst>
            <a:outerShdw blurRad="50800" dist="38100" dir="2700000" algn="tl" rotWithShape="0">
              <a:prstClr val="black">
                <a:alpha val="40000"/>
              </a:prstClr>
            </a:outerShdw>
          </a:effectLst>
        </p:spPr>
      </p:pic>
      <p:pic>
        <p:nvPicPr>
          <p:cNvPr id="67" name="Graphic 66" descr="Magnifying glass">
            <a:extLst>
              <a:ext uri="{FF2B5EF4-FFF2-40B4-BE49-F238E27FC236}">
                <a16:creationId xmlns:a16="http://schemas.microsoft.com/office/drawing/2014/main" id="{79575173-E077-4409-803D-9D82C8B251D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44088" y="2930968"/>
            <a:ext cx="252734" cy="252734"/>
          </a:xfrm>
          <a:prstGeom prst="rect">
            <a:avLst/>
          </a:prstGeom>
          <a:effectLst>
            <a:outerShdw blurRad="50800" dist="38100" dir="2700000" algn="tl" rotWithShape="0">
              <a:prstClr val="black">
                <a:alpha val="40000"/>
              </a:prstClr>
            </a:outerShdw>
          </a:effectLst>
        </p:spPr>
      </p:pic>
      <p:pic>
        <p:nvPicPr>
          <p:cNvPr id="68" name="Graphic 67" descr="Lightbulb">
            <a:extLst>
              <a:ext uri="{FF2B5EF4-FFF2-40B4-BE49-F238E27FC236}">
                <a16:creationId xmlns:a16="http://schemas.microsoft.com/office/drawing/2014/main" id="{AC2DD96B-23D6-4591-81E3-A5C67382BAF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74353" y="1462200"/>
            <a:ext cx="252734" cy="252734"/>
          </a:xfrm>
          <a:prstGeom prst="rect">
            <a:avLst/>
          </a:prstGeom>
          <a:effectLst>
            <a:outerShdw blurRad="50800" dist="38100" dir="2700000" algn="tl" rotWithShape="0">
              <a:prstClr val="black">
                <a:alpha val="40000"/>
              </a:prstClr>
            </a:outerShdw>
          </a:effectLst>
        </p:spPr>
      </p:pic>
      <p:pic>
        <p:nvPicPr>
          <p:cNvPr id="69" name="Graphic 68" descr="Single gear">
            <a:extLst>
              <a:ext uri="{FF2B5EF4-FFF2-40B4-BE49-F238E27FC236}">
                <a16:creationId xmlns:a16="http://schemas.microsoft.com/office/drawing/2014/main" id="{36FBBC57-DD00-4328-A85D-1A67600EF17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8721" y="2186881"/>
            <a:ext cx="252734" cy="252734"/>
          </a:xfrm>
          <a:prstGeom prst="rect">
            <a:avLst/>
          </a:prstGeom>
          <a:effectLst>
            <a:outerShdw blurRad="50800" dist="38100" dir="2700000" algn="tl" rotWithShape="0">
              <a:prstClr val="black">
                <a:alpha val="40000"/>
              </a:prstClr>
            </a:outerShdw>
          </a:effectLst>
        </p:spPr>
      </p:pic>
      <p:pic>
        <p:nvPicPr>
          <p:cNvPr id="70" name="Graphic 69" descr="Suitcase">
            <a:extLst>
              <a:ext uri="{FF2B5EF4-FFF2-40B4-BE49-F238E27FC236}">
                <a16:creationId xmlns:a16="http://schemas.microsoft.com/office/drawing/2014/main" id="{4A270768-C354-45A8-BE32-192DB64DD70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40113" y="3686578"/>
            <a:ext cx="252734" cy="252734"/>
          </a:xfrm>
          <a:prstGeom prst="rect">
            <a:avLst/>
          </a:prstGeom>
          <a:effectLst>
            <a:outerShdw blurRad="50800" dist="38100" dir="2700000" algn="tl" rotWithShape="0">
              <a:prstClr val="black">
                <a:alpha val="40000"/>
              </a:prstClr>
            </a:outerShdw>
          </a:effectLst>
        </p:spPr>
      </p:pic>
      <p:pic>
        <p:nvPicPr>
          <p:cNvPr id="71" name="Graphic 70" descr="Crown">
            <a:extLst>
              <a:ext uri="{FF2B5EF4-FFF2-40B4-BE49-F238E27FC236}">
                <a16:creationId xmlns:a16="http://schemas.microsoft.com/office/drawing/2014/main" id="{AE59E442-9F48-4838-BE5E-D0509769A3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32594" y="3077805"/>
            <a:ext cx="252734" cy="252734"/>
          </a:xfrm>
          <a:prstGeom prst="rect">
            <a:avLst/>
          </a:prstGeom>
          <a:effectLst>
            <a:outerShdw blurRad="50800" dist="38100" dir="2700000" algn="tl" rotWithShape="0">
              <a:prstClr val="black">
                <a:alpha val="40000"/>
              </a:prstClr>
            </a:outerShdw>
          </a:effectLst>
        </p:spPr>
      </p:pic>
      <p:pic>
        <p:nvPicPr>
          <p:cNvPr id="72" name="Graphic 71" descr="Paperclip">
            <a:extLst>
              <a:ext uri="{FF2B5EF4-FFF2-40B4-BE49-F238E27FC236}">
                <a16:creationId xmlns:a16="http://schemas.microsoft.com/office/drawing/2014/main" id="{B6D667A1-8C77-469D-B708-7BC1F4F93A6B}"/>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27141" y="3646092"/>
            <a:ext cx="252734" cy="252734"/>
          </a:xfrm>
          <a:prstGeom prst="rect">
            <a:avLst/>
          </a:prstGeom>
          <a:effectLst>
            <a:outerShdw blurRad="50800" dist="38100" dir="2700000" algn="tl" rotWithShape="0">
              <a:prstClr val="black">
                <a:alpha val="40000"/>
              </a:prstClr>
            </a:outerShdw>
          </a:effectLst>
        </p:spPr>
      </p:pic>
      <p:pic>
        <p:nvPicPr>
          <p:cNvPr id="44" name="Picture 43">
            <a:extLst>
              <a:ext uri="{FF2B5EF4-FFF2-40B4-BE49-F238E27FC236}">
                <a16:creationId xmlns:a16="http://schemas.microsoft.com/office/drawing/2014/main" id="{ADB7C9ED-D76C-4377-83CA-734AF657DCD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974" b="89764" l="3358" r="93657">
                        <a14:foregroundMark x1="5473" y1="35958" x2="5473" y2="35958"/>
                        <a14:foregroundMark x1="91667" y1="49344" x2="91667" y2="49344"/>
                        <a14:foregroundMark x1="84701" y1="76903" x2="84701" y2="76903"/>
                        <a14:foregroundMark x1="85697" y1="76903" x2="85697" y2="76903"/>
                        <a14:foregroundMark x1="83085" y1="76640" x2="83085" y2="76640"/>
                        <a14:foregroundMark x1="86567" y1="76640" x2="86567" y2="76640"/>
                        <a14:foregroundMark x1="86816" y1="73491" x2="86816" y2="73491"/>
                        <a14:foregroundMark x1="87687" y1="69816" x2="87687" y2="69816"/>
                        <a14:foregroundMark x1="88060" y1="66404" x2="88060" y2="66404"/>
                        <a14:foregroundMark x1="92910" y1="56693" x2="92910" y2="56693"/>
                        <a14:foregroundMark x1="93159" y1="54068" x2="93159" y2="54068"/>
                        <a14:foregroundMark x1="93905" y1="50919" x2="93905" y2="50919"/>
                        <a14:foregroundMark x1="7711" y1="53281" x2="7711" y2="53281"/>
                        <a14:foregroundMark x1="6841" y1="51969" x2="6841" y2="51969"/>
                        <a14:foregroundMark x1="5846" y1="50394" x2="5846" y2="50394"/>
                        <a14:foregroundMark x1="4975" y1="48819" x2="4975" y2="48819"/>
                        <a14:foregroundMark x1="3856" y1="36745" x2="3856" y2="36745"/>
                        <a14:foregroundMark x1="3483" y1="44357" x2="3483" y2="44357"/>
                        <a14:foregroundMark x1="3483" y1="37270" x2="3483" y2="37270"/>
                        <a14:foregroundMark x1="3483" y1="44357" x2="3483" y2="44357"/>
                        <a14:foregroundMark x1="3980" y1="45932" x2="3980" y2="45932"/>
                        <a14:foregroundMark x1="3358" y1="42520" x2="3358" y2="42520"/>
                        <a14:foregroundMark x1="3234" y1="40157" x2="3234" y2="40157"/>
                        <a14:foregroundMark x1="3234" y1="37533" x2="3234" y2="37533"/>
                        <a14:foregroundMark x1="9950" y1="54593" x2="9950" y2="54593"/>
                        <a14:foregroundMark x1="19900" y1="53543" x2="19900" y2="53543"/>
                        <a14:foregroundMark x1="20522" y1="55643" x2="20522" y2="55643"/>
                        <a14:foregroundMark x1="21020" y1="56168" x2="21020" y2="56168"/>
                        <a14:foregroundMark x1="21642" y1="56955" x2="21642" y2="56955"/>
                        <a14:foregroundMark x1="19030" y1="53543" x2="19030" y2="53543"/>
                        <a14:foregroundMark x1="23134" y1="58005" x2="23134" y2="58005"/>
                        <a14:foregroundMark x1="34328" y1="60892" x2="34328" y2="60892"/>
                        <a14:foregroundMark x1="32836" y1="60630" x2="32836" y2="60630"/>
                        <a14:foregroundMark x1="31343" y1="61155" x2="31343" y2="61155"/>
                        <a14:foregroundMark x1="42040" y1="61942" x2="42040" y2="61942"/>
                        <a14:foregroundMark x1="41169" y1="59843" x2="41169" y2="59843"/>
                        <a14:foregroundMark x1="43284" y1="65092" x2="43284" y2="65092"/>
                        <a14:foregroundMark x1="49005" y1="66142" x2="49005" y2="66142"/>
                        <a14:foregroundMark x1="47886" y1="65617" x2="47886" y2="65617"/>
                        <a14:foregroundMark x1="56219" y1="68241" x2="56219" y2="68241"/>
                        <a14:foregroundMark x1="58706" y1="69029" x2="58706" y2="69029"/>
                        <a14:foregroundMark x1="61318" y1="70341" x2="61318" y2="70341"/>
                        <a14:foregroundMark x1="67786" y1="71391" x2="67786" y2="71391"/>
                        <a14:foregroundMark x1="69030" y1="71391" x2="69030" y2="71391"/>
                        <a14:foregroundMark x1="69652" y1="73753" x2="69652" y2="73753"/>
                        <a14:foregroundMark x1="77114" y1="72703" x2="77114" y2="72703"/>
                        <a14:foregroundMark x1="31965" y1="35958" x2="31965" y2="35958"/>
                        <a14:foregroundMark x1="31965" y1="33858" x2="31965" y2="33858"/>
                        <a14:foregroundMark x1="31343" y1="30971" x2="31343" y2="30971"/>
                        <a14:foregroundMark x1="30721" y1="28871" x2="30721" y2="28871"/>
                        <a14:foregroundMark x1="29353" y1="25984" x2="29353" y2="25984"/>
                        <a14:foregroundMark x1="29353" y1="26509" x2="29353" y2="26509"/>
                        <a14:foregroundMark x1="17910" y1="27559" x2="17910" y2="27559"/>
                        <a14:foregroundMark x1="16667" y1="23885" x2="16667" y2="23885"/>
                        <a14:foregroundMark x1="15920" y1="22310" x2="15920" y2="22310"/>
                        <a14:foregroundMark x1="14801" y1="21260" x2="14801" y2="21260"/>
                        <a14:foregroundMark x1="37687" y1="32021" x2="37687" y2="32021"/>
                        <a14:foregroundMark x1="38930" y1="34646" x2="38930" y2="34646"/>
                        <a14:foregroundMark x1="36692" y1="30184" x2="36692" y2="30184"/>
                        <a14:foregroundMark x1="36318" y1="28609" x2="36318" y2="28609"/>
                        <a14:foregroundMark x1="35448" y1="28084" x2="35448" y2="28084"/>
                        <a14:foregroundMark x1="34577" y1="28346" x2="34577" y2="28346"/>
                        <a14:foregroundMark x1="33209" y1="28609" x2="33209" y2="28609"/>
                        <a14:foregroundMark x1="30597" y1="27559" x2="30597" y2="27559"/>
                        <a14:foregroundMark x1="39801" y1="38845" x2="39801" y2="38845"/>
                        <a14:foregroundMark x1="39179" y1="37270" x2="39179" y2="37270"/>
                        <a14:foregroundMark x1="41418" y1="40157" x2="41418" y2="40157"/>
                        <a14:foregroundMark x1="41791" y1="36745" x2="41791" y2="36745"/>
                        <a14:foregroundMark x1="42413" y1="32808" x2="42413" y2="32808"/>
                        <a14:foregroundMark x1="43905" y1="29659" x2="43905" y2="29659"/>
                        <a14:foregroundMark x1="45149" y1="29659" x2="45149" y2="29659"/>
                        <a14:foregroundMark x1="44154" y1="28871" x2="44154" y2="28871"/>
                        <a14:foregroundMark x1="46144" y1="28871" x2="46144" y2="28871"/>
                        <a14:foregroundMark x1="47637" y1="30184" x2="47637" y2="30184"/>
                        <a14:foregroundMark x1="49254" y1="29659" x2="49254" y2="29659"/>
                        <a14:foregroundMark x1="50746" y1="30709" x2="50746" y2="30709"/>
                        <a14:foregroundMark x1="52612" y1="31496" x2="52612" y2="31496"/>
                        <a14:foregroundMark x1="55100" y1="31759" x2="55100" y2="31759"/>
                        <a14:foregroundMark x1="53234" y1="32546" x2="53234" y2="32546"/>
                        <a14:foregroundMark x1="55224" y1="32546" x2="55224" y2="32546"/>
                        <a14:foregroundMark x1="56343" y1="33596" x2="56343" y2="33596"/>
                        <a14:foregroundMark x1="57836" y1="33858" x2="57836" y2="33858"/>
                        <a14:foregroundMark x1="58209" y1="36745" x2="58209" y2="36745"/>
                        <a14:foregroundMark x1="60697" y1="33858" x2="60697" y2="33858"/>
                        <a14:foregroundMark x1="61318" y1="34121" x2="61318" y2="34121"/>
                        <a14:foregroundMark x1="58458" y1="32808" x2="58458" y2="32808"/>
                        <a14:foregroundMark x1="55473" y1="32021" x2="55473" y2="32021"/>
                        <a14:foregroundMark x1="53483" y1="31496" x2="53483" y2="31496"/>
                        <a14:foregroundMark x1="51244" y1="29659" x2="51244" y2="29659"/>
                        <a14:foregroundMark x1="48259" y1="28609" x2="48259" y2="28609"/>
                        <a14:foregroundMark x1="63557" y1="34383" x2="63557" y2="34383"/>
                        <a14:foregroundMark x1="62687" y1="34383" x2="62687" y2="34383"/>
                        <a14:foregroundMark x1="67289" y1="35958" x2="67289" y2="35958"/>
                        <a14:foregroundMark x1="68781" y1="39633" x2="68781" y2="39633"/>
                        <a14:foregroundMark x1="64179" y1="35958" x2="64179" y2="35958"/>
                        <a14:foregroundMark x1="66667" y1="35958" x2="66667" y2="35958"/>
                        <a14:foregroundMark x1="65547" y1="35696" x2="65547" y2="35696"/>
                        <a14:foregroundMark x1="69403" y1="36745" x2="69403" y2="36745"/>
                        <a14:foregroundMark x1="72761" y1="41470" x2="72761" y2="41470"/>
                        <a14:foregroundMark x1="71517" y1="39108" x2="71517" y2="39108"/>
                        <a14:foregroundMark x1="71144" y1="37008" x2="71144" y2="37008"/>
                        <a14:foregroundMark x1="73134" y1="43832" x2="73134" y2="43832"/>
                        <a14:foregroundMark x1="75124" y1="44619" x2="75124" y2="44619"/>
                        <a14:foregroundMark x1="75124" y1="44619" x2="75124" y2="44619"/>
                        <a14:foregroundMark x1="74627" y1="45932" x2="74627" y2="45932"/>
                        <a14:foregroundMark x1="74627" y1="45932" x2="74627" y2="45932"/>
                        <a14:foregroundMark x1="81965" y1="40157" x2="81965" y2="40157"/>
                        <a14:foregroundMark x1="81965" y1="40157" x2="81965" y2="40157"/>
                        <a14:foregroundMark x1="80721" y1="40157" x2="80721" y2="40157"/>
                        <a14:foregroundMark x1="79602" y1="40157" x2="79602" y2="40157"/>
                        <a14:foregroundMark x1="77736" y1="40157" x2="77736" y2="40157"/>
                        <a14:foregroundMark x1="83706" y1="42520" x2="83706" y2="42520"/>
                        <a14:foregroundMark x1="87189" y1="41207" x2="87189" y2="41207"/>
                        <a14:foregroundMark x1="85572" y1="41207" x2="85572" y2="41207"/>
                        <a14:foregroundMark x1="89055" y1="40945" x2="89055" y2="40945"/>
                        <a14:foregroundMark x1="91667" y1="41470" x2="91667" y2="41470"/>
                        <a14:foregroundMark x1="92289" y1="44357" x2="92289" y2="44357"/>
                        <a14:foregroundMark x1="93408" y1="46194" x2="93408" y2="46194"/>
                        <a14:foregroundMark x1="93657" y1="44619" x2="93657" y2="44619"/>
                        <a14:foregroundMark x1="25000" y1="56693" x2="25000" y2="56693"/>
                      </a14:backgroundRemoval>
                    </a14:imgEffect>
                  </a14:imgLayer>
                </a14:imgProps>
              </a:ext>
            </a:extLst>
          </a:blip>
          <a:stretch>
            <a:fillRect/>
          </a:stretch>
        </p:blipFill>
        <p:spPr>
          <a:xfrm rot="21170826">
            <a:off x="3015071" y="-207614"/>
            <a:ext cx="3056384" cy="1448361"/>
          </a:xfrm>
          <a:prstGeom prst="rect">
            <a:avLst/>
          </a:prstGeom>
          <a:effectLst>
            <a:glow rad="139700">
              <a:schemeClr val="accent3">
                <a:satMod val="175000"/>
                <a:alpha val="40000"/>
              </a:schemeClr>
            </a:glow>
          </a:effectLst>
        </p:spPr>
      </p:pic>
      <p:sp>
        <p:nvSpPr>
          <p:cNvPr id="55" name="TextBox 54">
            <a:extLst>
              <a:ext uri="{FF2B5EF4-FFF2-40B4-BE49-F238E27FC236}">
                <a16:creationId xmlns:a16="http://schemas.microsoft.com/office/drawing/2014/main" id="{4C054169-01DA-4B82-A732-2AF405BAE3F1}"/>
              </a:ext>
            </a:extLst>
          </p:cNvPr>
          <p:cNvSpPr txBox="1"/>
          <p:nvPr/>
        </p:nvSpPr>
        <p:spPr>
          <a:xfrm>
            <a:off x="3863735" y="4307579"/>
            <a:ext cx="4572000" cy="738664"/>
          </a:xfrm>
          <a:prstGeom prst="rect">
            <a:avLst/>
          </a:prstGeom>
          <a:noFill/>
        </p:spPr>
        <p:txBody>
          <a:bodyPr wrap="square">
            <a:spAutoFit/>
          </a:bodyPr>
          <a:lstStyle/>
          <a:p>
            <a:r>
              <a:rPr lang="en-US" sz="1400" b="1" noProof="1">
                <a:solidFill>
                  <a:schemeClr val="tx2">
                    <a:lumMod val="75000"/>
                    <a:lumOff val="25000"/>
                  </a:schemeClr>
                </a:solidFill>
              </a:rPr>
              <a:t>Module Split-up</a:t>
            </a:r>
          </a:p>
          <a:p>
            <a:r>
              <a:rPr lang="en-US" b="1" noProof="1">
                <a:solidFill>
                  <a:schemeClr val="tx2">
                    <a:lumMod val="75000"/>
                    <a:lumOff val="25000"/>
                  </a:schemeClr>
                </a:solidFill>
              </a:rPr>
              <a:t>         &amp; </a:t>
            </a:r>
          </a:p>
          <a:p>
            <a:r>
              <a:rPr lang="en-US" sz="1400" b="1" noProof="1">
                <a:solidFill>
                  <a:schemeClr val="tx2">
                    <a:lumMod val="75000"/>
                    <a:lumOff val="25000"/>
                  </a:schemeClr>
                </a:solidFill>
              </a:rPr>
              <a:t>   Gantt Chart</a:t>
            </a:r>
          </a:p>
        </p:txBody>
      </p:sp>
      <p:pic>
        <p:nvPicPr>
          <p:cNvPr id="34" name="Picture 2" descr="animated-petrol-pump-image-0005">
            <a:extLst>
              <a:ext uri="{FF2B5EF4-FFF2-40B4-BE49-F238E27FC236}">
                <a16:creationId xmlns:a16="http://schemas.microsoft.com/office/drawing/2014/main" id="{C5D11CE4-D678-4DE1-BADB-955D8FF00E6D}"/>
              </a:ext>
            </a:extLst>
          </p:cNvPr>
          <p:cNvPicPr>
            <a:picLocks noChangeAspect="1" noChangeArrowheads="1" noCrop="1"/>
          </p:cNvPicPr>
          <p:nvPr/>
        </p:nvPicPr>
        <p:blipFill>
          <a:blip r:embed="rId21">
            <a:extLst>
              <a:ext uri="{28A0092B-C50C-407E-A947-70E740481C1C}">
                <a14:useLocalDpi xmlns:a14="http://schemas.microsoft.com/office/drawing/2010/main" val="0"/>
              </a:ext>
            </a:extLst>
          </a:blip>
          <a:srcRect/>
          <a:stretch>
            <a:fillRect/>
          </a:stretch>
        </p:blipFill>
        <p:spPr bwMode="auto">
          <a:xfrm>
            <a:off x="7390803" y="4074578"/>
            <a:ext cx="1486723" cy="97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97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rotWithShape="1">
          <a:blip r:embed="rId3">
            <a:alphaModFix/>
          </a:blip>
          <a:srcRect l="24495" t="18187" r="9353" b="4812"/>
          <a:stretch/>
        </p:blipFill>
        <p:spPr>
          <a:xfrm>
            <a:off x="5353050" y="1809750"/>
            <a:ext cx="3324251" cy="2581274"/>
          </a:xfrm>
          <a:prstGeom prst="rect">
            <a:avLst/>
          </a:prstGeom>
          <a:noFill/>
          <a:ln>
            <a:noFill/>
          </a:ln>
        </p:spPr>
      </p:pic>
      <p:sp>
        <p:nvSpPr>
          <p:cNvPr id="361" name="Google Shape;361;p30"/>
          <p:cNvSpPr txBox="1">
            <a:spLocks noGrp="1"/>
          </p:cNvSpPr>
          <p:nvPr>
            <p:ph type="body" idx="1"/>
          </p:nvPr>
        </p:nvSpPr>
        <p:spPr>
          <a:xfrm>
            <a:off x="53343" y="2066634"/>
            <a:ext cx="5059677" cy="2970185"/>
          </a:xfrm>
          <a:prstGeom prst="rect">
            <a:avLst/>
          </a:prstGeom>
        </p:spPr>
        <p:txBody>
          <a:bodyPr spcFirstLastPara="1" wrap="square" lIns="91425" tIns="91425" rIns="91425" bIns="91425" anchor="t" anchorCtr="0">
            <a:noAutofit/>
          </a:bodyPr>
          <a:lstStyle/>
          <a:p>
            <a:r>
              <a:rPr lang="en-US" dirty="0"/>
              <a:t>The idea of our Petrol pump management system is mainly to manage daily records of petrol pump.</a:t>
            </a:r>
          </a:p>
          <a:p>
            <a:r>
              <a:rPr lang="en-US" dirty="0"/>
              <a:t>Using this system the admin will be able to  check the employee attendance, quantity of petrol and diesel sold in any day, week or month.</a:t>
            </a:r>
          </a:p>
          <a:p>
            <a:r>
              <a:rPr lang="en-US" dirty="0"/>
              <a:t>We can also set the rating for petrol and diesel for that day as we know that it varies from day to day.</a:t>
            </a:r>
          </a:p>
          <a:p>
            <a:r>
              <a:rPr lang="en-US" dirty="0"/>
              <a:t>User can generate reports easily form this petrol pump management system.</a:t>
            </a:r>
          </a:p>
          <a:p>
            <a:pPr marL="0" lvl="0" indent="0" algn="l" rtl="0">
              <a:spcBef>
                <a:spcPts val="0"/>
              </a:spcBef>
              <a:spcAft>
                <a:spcPts val="0"/>
              </a:spcAft>
              <a:buNone/>
            </a:pPr>
            <a:endParaRPr dirty="0"/>
          </a:p>
        </p:txBody>
      </p:sp>
      <p:sp>
        <p:nvSpPr>
          <p:cNvPr id="362" name="Google Shape;362;p30"/>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INTRODUCTION</a:t>
            </a:r>
            <a:br>
              <a:rPr lang="en" dirty="0">
                <a:solidFill>
                  <a:schemeClr val="dk2"/>
                </a:solidFill>
              </a:rPr>
            </a:br>
            <a:endParaRPr dirty="0">
              <a:solidFill>
                <a:schemeClr val="dk2"/>
              </a:solidFill>
            </a:endParaRPr>
          </a:p>
        </p:txBody>
      </p:sp>
      <p:sp>
        <p:nvSpPr>
          <p:cNvPr id="363" name="Google Shape;363;p30"/>
          <p:cNvSpPr/>
          <p:nvPr/>
        </p:nvSpPr>
        <p:spPr>
          <a:xfrm>
            <a:off x="7524714" y="4391024"/>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3" name="Picture 2">
            <a:extLst>
              <a:ext uri="{FF2B5EF4-FFF2-40B4-BE49-F238E27FC236}">
                <a16:creationId xmlns:a16="http://schemas.microsoft.com/office/drawing/2014/main" id="{2A891A53-EF5A-4DC7-9E12-FE366443578E}"/>
              </a:ext>
            </a:extLst>
          </p:cNvPr>
          <p:cNvPicPr>
            <a:picLocks noChangeAspect="1"/>
          </p:cNvPicPr>
          <p:nvPr/>
        </p:nvPicPr>
        <p:blipFill>
          <a:blip r:embed="rId3"/>
          <a:stretch>
            <a:fillRect/>
          </a:stretch>
        </p:blipFill>
        <p:spPr>
          <a:xfrm>
            <a:off x="2004251" y="579223"/>
            <a:ext cx="3725989" cy="354898"/>
          </a:xfrm>
          <a:prstGeom prst="rect">
            <a:avLst/>
          </a:prstGeom>
        </p:spPr>
      </p:pic>
      <p:pic>
        <p:nvPicPr>
          <p:cNvPr id="727" name="Google Shape;727;p47"/>
          <p:cNvPicPr preferRelativeResize="0"/>
          <p:nvPr/>
        </p:nvPicPr>
        <p:blipFill rotWithShape="1">
          <a:blip r:embed="rId4">
            <a:alphaModFix/>
          </a:blip>
          <a:srcRect l="61241" r="15108"/>
          <a:stretch/>
        </p:blipFill>
        <p:spPr>
          <a:xfrm>
            <a:off x="0" y="0"/>
            <a:ext cx="1823175" cy="5143500"/>
          </a:xfrm>
          <a:prstGeom prst="rect">
            <a:avLst/>
          </a:prstGeom>
          <a:noFill/>
          <a:ln>
            <a:noFill/>
          </a:ln>
        </p:spPr>
      </p:pic>
      <p:sp>
        <p:nvSpPr>
          <p:cNvPr id="722" name="Google Shape;722;p47"/>
          <p:cNvSpPr txBox="1">
            <a:spLocks noGrp="1"/>
          </p:cNvSpPr>
          <p:nvPr>
            <p:ph type="title"/>
          </p:nvPr>
        </p:nvSpPr>
        <p:spPr>
          <a:xfrm>
            <a:off x="911587" y="265121"/>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LITERATURE REVIEW</a:t>
            </a:r>
            <a:endParaRPr lang="en-IN" dirty="0"/>
          </a:p>
        </p:txBody>
      </p:sp>
      <p:grpSp>
        <p:nvGrpSpPr>
          <p:cNvPr id="728" name="Google Shape;728;p47"/>
          <p:cNvGrpSpPr/>
          <p:nvPr/>
        </p:nvGrpSpPr>
        <p:grpSpPr>
          <a:xfrm>
            <a:off x="1223348" y="4553184"/>
            <a:ext cx="1015032" cy="325196"/>
            <a:chOff x="1156673" y="4600809"/>
            <a:chExt cx="1015032" cy="325196"/>
          </a:xfrm>
        </p:grpSpPr>
        <p:sp>
          <p:nvSpPr>
            <p:cNvPr id="729" name="Google Shape;729;p47"/>
            <p:cNvSpPr/>
            <p:nvPr/>
          </p:nvSpPr>
          <p:spPr>
            <a:xfrm>
              <a:off x="1937576" y="4600809"/>
              <a:ext cx="234129" cy="75728"/>
            </a:xfrm>
            <a:custGeom>
              <a:avLst/>
              <a:gdLst/>
              <a:ahLst/>
              <a:cxnLst/>
              <a:rect l="l" t="t" r="r" b="b"/>
              <a:pathLst>
                <a:path w="6001" h="1941" extrusionOk="0">
                  <a:moveTo>
                    <a:pt x="0" y="0"/>
                  </a:moveTo>
                  <a:lnTo>
                    <a:pt x="0" y="1941"/>
                  </a:lnTo>
                  <a:lnTo>
                    <a:pt x="6001" y="1941"/>
                  </a:lnTo>
                  <a:lnTo>
                    <a:pt x="6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1394514" y="4600809"/>
              <a:ext cx="440870" cy="75728"/>
            </a:xfrm>
            <a:custGeom>
              <a:avLst/>
              <a:gdLst/>
              <a:ahLst/>
              <a:cxnLst/>
              <a:rect l="l" t="t" r="r" b="b"/>
              <a:pathLst>
                <a:path w="11300" h="1941" extrusionOk="0">
                  <a:moveTo>
                    <a:pt x="1" y="0"/>
                  </a:moveTo>
                  <a:lnTo>
                    <a:pt x="1" y="1941"/>
                  </a:lnTo>
                  <a:lnTo>
                    <a:pt x="11300" y="1941"/>
                  </a:lnTo>
                  <a:lnTo>
                    <a:pt x="113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1156673" y="4725738"/>
              <a:ext cx="474774" cy="75767"/>
            </a:xfrm>
            <a:custGeom>
              <a:avLst/>
              <a:gdLst/>
              <a:ahLst/>
              <a:cxnLst/>
              <a:rect l="l" t="t" r="r" b="b"/>
              <a:pathLst>
                <a:path w="12169" h="1942" extrusionOk="0">
                  <a:moveTo>
                    <a:pt x="1" y="1"/>
                  </a:moveTo>
                  <a:lnTo>
                    <a:pt x="1" y="1942"/>
                  </a:lnTo>
                  <a:lnTo>
                    <a:pt x="12169" y="1942"/>
                  </a:lnTo>
                  <a:lnTo>
                    <a:pt x="121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1718307" y="4725738"/>
              <a:ext cx="453393" cy="75767"/>
            </a:xfrm>
            <a:custGeom>
              <a:avLst/>
              <a:gdLst/>
              <a:ahLst/>
              <a:cxnLst/>
              <a:rect l="l" t="t" r="r" b="b"/>
              <a:pathLst>
                <a:path w="11621" h="1942" extrusionOk="0">
                  <a:moveTo>
                    <a:pt x="0" y="1"/>
                  </a:moveTo>
                  <a:lnTo>
                    <a:pt x="0" y="1942"/>
                  </a:lnTo>
                  <a:lnTo>
                    <a:pt x="11621" y="1942"/>
                  </a:lnTo>
                  <a:lnTo>
                    <a:pt x="11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1536688" y="4850706"/>
              <a:ext cx="635008" cy="75299"/>
            </a:xfrm>
            <a:custGeom>
              <a:avLst/>
              <a:gdLst/>
              <a:ahLst/>
              <a:cxnLst/>
              <a:rect l="l" t="t" r="r" b="b"/>
              <a:pathLst>
                <a:path w="16276" h="1930" extrusionOk="0">
                  <a:moveTo>
                    <a:pt x="0" y="1"/>
                  </a:moveTo>
                  <a:lnTo>
                    <a:pt x="0" y="1930"/>
                  </a:lnTo>
                  <a:lnTo>
                    <a:pt x="16276" y="1930"/>
                  </a:lnTo>
                  <a:lnTo>
                    <a:pt x="16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C14CE23A-CC55-46FB-9770-A818AA3B1EA0}"/>
              </a:ext>
            </a:extLst>
          </p:cNvPr>
          <p:cNvSpPr txBox="1"/>
          <p:nvPr/>
        </p:nvSpPr>
        <p:spPr>
          <a:xfrm>
            <a:off x="1902059" y="1449334"/>
            <a:ext cx="7156699" cy="3108543"/>
          </a:xfrm>
          <a:prstGeom prst="rect">
            <a:avLst/>
          </a:prstGeom>
          <a:noFill/>
        </p:spPr>
        <p:txBody>
          <a:bodyPr wrap="square">
            <a:spAutoFit/>
          </a:bodyPr>
          <a:lstStyle/>
          <a:p>
            <a:r>
              <a:rPr lang="en-US" sz="1400" dirty="0">
                <a:solidFill>
                  <a:schemeClr val="bg1"/>
                </a:solidFill>
              </a:rPr>
              <a:t>Most of details are maintained manually at </a:t>
            </a:r>
            <a:r>
              <a:rPr lang="en-US" sz="1400" dirty="0" err="1">
                <a:solidFill>
                  <a:schemeClr val="bg1"/>
                </a:solidFill>
              </a:rPr>
              <a:t>pertrol</a:t>
            </a:r>
            <a:r>
              <a:rPr lang="en-US" sz="1400" dirty="0">
                <a:solidFill>
                  <a:schemeClr val="bg1"/>
                </a:solidFill>
              </a:rPr>
              <a:t> pump. Due to this the data retrieved is time consuming. Due to human calculation errors occur. Even when the data is maintained on spreadsheet inconsistency occurs as an order might be missed or wrongly entered or twice.</a:t>
            </a:r>
            <a:br>
              <a:rPr lang="en-US" sz="1400" dirty="0">
                <a:solidFill>
                  <a:schemeClr val="bg1"/>
                </a:solidFill>
              </a:rPr>
            </a:br>
            <a:r>
              <a:rPr lang="en-US" sz="1400" dirty="0">
                <a:solidFill>
                  <a:schemeClr val="bg1"/>
                </a:solidFill>
              </a:rPr>
              <a:t>So, we tried to make a software which can resolve this type of problem.</a:t>
            </a:r>
          </a:p>
          <a:p>
            <a:endParaRPr lang="en-US" sz="1400" dirty="0">
              <a:solidFill>
                <a:schemeClr val="bg1"/>
              </a:solidFill>
              <a:latin typeface="Oswald" panose="020B0604020202020204" charset="0"/>
            </a:endParaRPr>
          </a:p>
          <a:p>
            <a:endParaRPr lang="en-US" sz="1400" dirty="0">
              <a:solidFill>
                <a:schemeClr val="bg1"/>
              </a:solidFill>
              <a:latin typeface="Oswald" panose="020B0604020202020204" charset="0"/>
            </a:endParaRPr>
          </a:p>
          <a:p>
            <a:endParaRPr lang="en-US" sz="1400" dirty="0">
              <a:solidFill>
                <a:schemeClr val="bg1"/>
              </a:solidFill>
              <a:latin typeface="Oswald" panose="020B0604020202020204" charset="0"/>
            </a:endParaRPr>
          </a:p>
          <a:p>
            <a:r>
              <a:rPr lang="en-US" sz="1400" dirty="0">
                <a:solidFill>
                  <a:schemeClr val="bg1"/>
                </a:solidFill>
                <a:latin typeface="Oswald" panose="020B0604020202020204" charset="0"/>
              </a:rPr>
              <a:t>By making changes into following projects, we were able to create a proper environment to run our code and make our project successful. Following are the links for reference: </a:t>
            </a:r>
          </a:p>
          <a:p>
            <a:pPr marL="285750" indent="-285750">
              <a:buFontTx/>
              <a:buChar char="-"/>
            </a:pPr>
            <a:r>
              <a:rPr lang="en-US" sz="1400" dirty="0">
                <a:solidFill>
                  <a:srgbClr val="00B0F0"/>
                </a:solidFill>
                <a:latin typeface="Oswald" panose="020B0604020202020204" charset="0"/>
                <a:hlinkClick r:id="rId5">
                  <a:extLst>
                    <a:ext uri="{A12FA001-AC4F-418D-AE19-62706E023703}">
                      <ahyp:hlinkClr xmlns:ahyp="http://schemas.microsoft.com/office/drawing/2018/hyperlinkcolor" val="tx"/>
                    </a:ext>
                  </a:extLst>
                </a:hlinkClick>
              </a:rPr>
              <a:t>https://code---projects.org/petrol-pump-management-in---c-with-source-code/</a:t>
            </a:r>
            <a:r>
              <a:rPr lang="en-US" sz="1400" dirty="0">
                <a:solidFill>
                  <a:srgbClr val="00B0F0"/>
                </a:solidFill>
                <a:latin typeface="Oswald" panose="020B0604020202020204" charset="0"/>
              </a:rPr>
              <a:t> </a:t>
            </a:r>
            <a:r>
              <a:rPr lang="en-US" sz="1400" dirty="0">
                <a:solidFill>
                  <a:schemeClr val="bg1"/>
                </a:solidFill>
                <a:latin typeface="Oswald" panose="020B0604020202020204" charset="0"/>
              </a:rPr>
              <a:t>(project idea)</a:t>
            </a:r>
          </a:p>
          <a:p>
            <a:pPr marL="285750" indent="-285750">
              <a:buFontTx/>
              <a:buChar char="-"/>
            </a:pPr>
            <a:endParaRPr lang="en-US" sz="1400" dirty="0">
              <a:solidFill>
                <a:schemeClr val="bg1"/>
              </a:solidFill>
              <a:latin typeface="Oswald" panose="020B0604020202020204" charset="0"/>
            </a:endParaRPr>
          </a:p>
          <a:p>
            <a:pPr marL="285750" indent="-285750">
              <a:buFontTx/>
              <a:buChar char="-"/>
            </a:pPr>
            <a:r>
              <a:rPr lang="es-ES" sz="1400" dirty="0">
                <a:solidFill>
                  <a:srgbClr val="00B0F0"/>
                </a:solidFill>
                <a:latin typeface="Oswald" panose="020B0604020202020204" charset="0"/>
                <a:hlinkClick r:id="rId6">
                  <a:extLst>
                    <a:ext uri="{A12FA001-AC4F-418D-AE19-62706E023703}">
                      <ahyp:hlinkClr xmlns:ahyp="http://schemas.microsoft.com/office/drawing/2018/hyperlinkcolor" val="tx"/>
                    </a:ext>
                  </a:extLst>
                </a:hlinkClick>
              </a:rPr>
              <a:t>https://sites.google.com//site/ignoubcafinalyearprojects//project/petrol-pump-management-system-project-report</a:t>
            </a:r>
            <a:r>
              <a:rPr lang="es-ES" sz="1400" dirty="0">
                <a:solidFill>
                  <a:srgbClr val="00B0F0"/>
                </a:solidFill>
                <a:latin typeface="Oswald" panose="020B0604020202020204" charset="0"/>
              </a:rPr>
              <a:t> </a:t>
            </a:r>
            <a:r>
              <a:rPr lang="es-ES" sz="1400" dirty="0">
                <a:solidFill>
                  <a:schemeClr val="bg1"/>
                </a:solidFill>
                <a:latin typeface="Oswald" panose="020B0604020202020204" charset="0"/>
              </a:rPr>
              <a:t>(implementation idea)</a:t>
            </a:r>
          </a:p>
        </p:txBody>
      </p:sp>
    </p:spTree>
    <p:extLst>
      <p:ext uri="{BB962C8B-B14F-4D97-AF65-F5344CB8AC3E}">
        <p14:creationId xmlns:p14="http://schemas.microsoft.com/office/powerpoint/2010/main" val="2624679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3" name="Picture 2">
            <a:extLst>
              <a:ext uri="{FF2B5EF4-FFF2-40B4-BE49-F238E27FC236}">
                <a16:creationId xmlns:a16="http://schemas.microsoft.com/office/drawing/2014/main" id="{2A891A53-EF5A-4DC7-9E12-FE366443578E}"/>
              </a:ext>
            </a:extLst>
          </p:cNvPr>
          <p:cNvPicPr>
            <a:picLocks noChangeAspect="1"/>
          </p:cNvPicPr>
          <p:nvPr/>
        </p:nvPicPr>
        <p:blipFill>
          <a:blip r:embed="rId3"/>
          <a:stretch>
            <a:fillRect/>
          </a:stretch>
        </p:blipFill>
        <p:spPr>
          <a:xfrm>
            <a:off x="2004251" y="579223"/>
            <a:ext cx="3725989" cy="354898"/>
          </a:xfrm>
          <a:prstGeom prst="rect">
            <a:avLst/>
          </a:prstGeom>
        </p:spPr>
      </p:pic>
      <p:pic>
        <p:nvPicPr>
          <p:cNvPr id="727" name="Google Shape;727;p47"/>
          <p:cNvPicPr preferRelativeResize="0"/>
          <p:nvPr/>
        </p:nvPicPr>
        <p:blipFill rotWithShape="1">
          <a:blip r:embed="rId4">
            <a:alphaModFix/>
          </a:blip>
          <a:srcRect l="61241" r="15108"/>
          <a:stretch/>
        </p:blipFill>
        <p:spPr>
          <a:xfrm>
            <a:off x="0" y="0"/>
            <a:ext cx="1823175" cy="5143500"/>
          </a:xfrm>
          <a:prstGeom prst="rect">
            <a:avLst/>
          </a:prstGeom>
          <a:noFill/>
          <a:ln>
            <a:noFill/>
          </a:ln>
        </p:spPr>
      </p:pic>
      <p:sp>
        <p:nvSpPr>
          <p:cNvPr id="722" name="Google Shape;722;p47"/>
          <p:cNvSpPr txBox="1">
            <a:spLocks noGrp="1"/>
          </p:cNvSpPr>
          <p:nvPr>
            <p:ph type="title"/>
          </p:nvPr>
        </p:nvSpPr>
        <p:spPr>
          <a:xfrm>
            <a:off x="911587" y="265121"/>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IN" dirty="0"/>
              <a:t>XISTING SYSTEM</a:t>
            </a:r>
          </a:p>
        </p:txBody>
      </p:sp>
      <p:grpSp>
        <p:nvGrpSpPr>
          <p:cNvPr id="728" name="Google Shape;728;p47"/>
          <p:cNvGrpSpPr/>
          <p:nvPr/>
        </p:nvGrpSpPr>
        <p:grpSpPr>
          <a:xfrm>
            <a:off x="1223348" y="4553184"/>
            <a:ext cx="1015032" cy="325196"/>
            <a:chOff x="1156673" y="4600809"/>
            <a:chExt cx="1015032" cy="325196"/>
          </a:xfrm>
        </p:grpSpPr>
        <p:sp>
          <p:nvSpPr>
            <p:cNvPr id="729" name="Google Shape;729;p47"/>
            <p:cNvSpPr/>
            <p:nvPr/>
          </p:nvSpPr>
          <p:spPr>
            <a:xfrm>
              <a:off x="1937576" y="4600809"/>
              <a:ext cx="234129" cy="75728"/>
            </a:xfrm>
            <a:custGeom>
              <a:avLst/>
              <a:gdLst/>
              <a:ahLst/>
              <a:cxnLst/>
              <a:rect l="l" t="t" r="r" b="b"/>
              <a:pathLst>
                <a:path w="6001" h="1941" extrusionOk="0">
                  <a:moveTo>
                    <a:pt x="0" y="0"/>
                  </a:moveTo>
                  <a:lnTo>
                    <a:pt x="0" y="1941"/>
                  </a:lnTo>
                  <a:lnTo>
                    <a:pt x="6001" y="1941"/>
                  </a:lnTo>
                  <a:lnTo>
                    <a:pt x="6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1394514" y="4600809"/>
              <a:ext cx="440870" cy="75728"/>
            </a:xfrm>
            <a:custGeom>
              <a:avLst/>
              <a:gdLst/>
              <a:ahLst/>
              <a:cxnLst/>
              <a:rect l="l" t="t" r="r" b="b"/>
              <a:pathLst>
                <a:path w="11300" h="1941" extrusionOk="0">
                  <a:moveTo>
                    <a:pt x="1" y="0"/>
                  </a:moveTo>
                  <a:lnTo>
                    <a:pt x="1" y="1941"/>
                  </a:lnTo>
                  <a:lnTo>
                    <a:pt x="11300" y="1941"/>
                  </a:lnTo>
                  <a:lnTo>
                    <a:pt x="113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1156673" y="4725738"/>
              <a:ext cx="474774" cy="75767"/>
            </a:xfrm>
            <a:custGeom>
              <a:avLst/>
              <a:gdLst/>
              <a:ahLst/>
              <a:cxnLst/>
              <a:rect l="l" t="t" r="r" b="b"/>
              <a:pathLst>
                <a:path w="12169" h="1942" extrusionOk="0">
                  <a:moveTo>
                    <a:pt x="1" y="1"/>
                  </a:moveTo>
                  <a:lnTo>
                    <a:pt x="1" y="1942"/>
                  </a:lnTo>
                  <a:lnTo>
                    <a:pt x="12169" y="1942"/>
                  </a:lnTo>
                  <a:lnTo>
                    <a:pt x="121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1718307" y="4725738"/>
              <a:ext cx="453393" cy="75767"/>
            </a:xfrm>
            <a:custGeom>
              <a:avLst/>
              <a:gdLst/>
              <a:ahLst/>
              <a:cxnLst/>
              <a:rect l="l" t="t" r="r" b="b"/>
              <a:pathLst>
                <a:path w="11621" h="1942" extrusionOk="0">
                  <a:moveTo>
                    <a:pt x="0" y="1"/>
                  </a:moveTo>
                  <a:lnTo>
                    <a:pt x="0" y="1942"/>
                  </a:lnTo>
                  <a:lnTo>
                    <a:pt x="11621" y="1942"/>
                  </a:lnTo>
                  <a:lnTo>
                    <a:pt x="11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1536688" y="4850706"/>
              <a:ext cx="635008" cy="75299"/>
            </a:xfrm>
            <a:custGeom>
              <a:avLst/>
              <a:gdLst/>
              <a:ahLst/>
              <a:cxnLst/>
              <a:rect l="l" t="t" r="r" b="b"/>
              <a:pathLst>
                <a:path w="16276" h="1930" extrusionOk="0">
                  <a:moveTo>
                    <a:pt x="0" y="1"/>
                  </a:moveTo>
                  <a:lnTo>
                    <a:pt x="0" y="1930"/>
                  </a:lnTo>
                  <a:lnTo>
                    <a:pt x="16276" y="1930"/>
                  </a:lnTo>
                  <a:lnTo>
                    <a:pt x="16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03D788DA-9B5D-45A9-9EE6-5D4F4D9004BA}"/>
              </a:ext>
            </a:extLst>
          </p:cNvPr>
          <p:cNvSpPr txBox="1"/>
          <p:nvPr/>
        </p:nvSpPr>
        <p:spPr>
          <a:xfrm>
            <a:off x="2238371" y="1789182"/>
            <a:ext cx="6433189" cy="2554545"/>
          </a:xfrm>
          <a:prstGeom prst="rect">
            <a:avLst/>
          </a:prstGeom>
          <a:noFill/>
        </p:spPr>
        <p:txBody>
          <a:bodyPr wrap="square">
            <a:spAutoFit/>
          </a:bodyPr>
          <a:lstStyle/>
          <a:p>
            <a:r>
              <a:rPr lang="en-US" sz="1600" dirty="0">
                <a:solidFill>
                  <a:schemeClr val="bg1"/>
                </a:solidFill>
              </a:rPr>
              <a:t>In present system all report work is done manually at the petrol pump. Admin user have to check each petrol pump machine the calculate the sold petrol, but in our proposed system user can check sold petrol from his monitor by clicking on some report button. Admin can also check which employee sold how much petrol and what amount he submitted to accountant at the end of the day. Admin can also check how much oil they sold in one day or one month. Admin can generate monthly sale report or annually sale report when they want. This system also help admin to generate the salary of each employee on the basis of his position and working hour.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 name="Picture 4">
            <a:extLst>
              <a:ext uri="{FF2B5EF4-FFF2-40B4-BE49-F238E27FC236}">
                <a16:creationId xmlns:a16="http://schemas.microsoft.com/office/drawing/2014/main" id="{DE5AE51B-65C3-4976-9901-8B1361784952}"/>
              </a:ext>
            </a:extLst>
          </p:cNvPr>
          <p:cNvPicPr>
            <a:picLocks noChangeAspect="1"/>
          </p:cNvPicPr>
          <p:nvPr/>
        </p:nvPicPr>
        <p:blipFill>
          <a:blip r:embed="rId3"/>
          <a:stretch>
            <a:fillRect/>
          </a:stretch>
        </p:blipFill>
        <p:spPr>
          <a:xfrm>
            <a:off x="165499" y="491000"/>
            <a:ext cx="5694281" cy="373399"/>
          </a:xfrm>
          <a:prstGeom prst="rect">
            <a:avLst/>
          </a:prstGeom>
        </p:spPr>
      </p:pic>
      <p:sp>
        <p:nvSpPr>
          <p:cNvPr id="69" name="TextBox 68">
            <a:extLst>
              <a:ext uri="{FF2B5EF4-FFF2-40B4-BE49-F238E27FC236}">
                <a16:creationId xmlns:a16="http://schemas.microsoft.com/office/drawing/2014/main" id="{3A58D434-EE49-4EAA-AD1E-3928AC491C3D}"/>
              </a:ext>
            </a:extLst>
          </p:cNvPr>
          <p:cNvSpPr txBox="1"/>
          <p:nvPr/>
        </p:nvSpPr>
        <p:spPr>
          <a:xfrm>
            <a:off x="457200" y="236298"/>
            <a:ext cx="6316980" cy="477054"/>
          </a:xfrm>
          <a:prstGeom prst="rect">
            <a:avLst/>
          </a:prstGeom>
          <a:noFill/>
        </p:spPr>
        <p:txBody>
          <a:bodyPr wrap="square">
            <a:spAutoFit/>
          </a:bodyPr>
          <a:lstStyle/>
          <a:p>
            <a:r>
              <a:rPr lang="en" sz="2500" b="1" dirty="0">
                <a:solidFill>
                  <a:schemeClr val="dk2"/>
                </a:solidFill>
                <a:latin typeface="Overpass Mono" panose="020B0604020202020204" charset="0"/>
              </a:rPr>
              <a:t>LIMITATIONS OF EXISTING SYSTEM</a:t>
            </a:r>
            <a:endParaRPr lang="en-IN" sz="2500" b="1" dirty="0">
              <a:latin typeface="Overpass Mono" panose="020B0604020202020204" charset="0"/>
            </a:endParaRPr>
          </a:p>
        </p:txBody>
      </p:sp>
      <p:pic>
        <p:nvPicPr>
          <p:cNvPr id="10" name="Picture 9">
            <a:extLst>
              <a:ext uri="{FF2B5EF4-FFF2-40B4-BE49-F238E27FC236}">
                <a16:creationId xmlns:a16="http://schemas.microsoft.com/office/drawing/2014/main" id="{987D8768-3D6F-4401-A001-D21A6388F7DA}"/>
              </a:ext>
            </a:extLst>
          </p:cNvPr>
          <p:cNvPicPr>
            <a:picLocks noChangeAspect="1"/>
          </p:cNvPicPr>
          <p:nvPr/>
        </p:nvPicPr>
        <p:blipFill>
          <a:blip r:embed="rId4"/>
          <a:stretch>
            <a:fillRect/>
          </a:stretch>
        </p:blipFill>
        <p:spPr>
          <a:xfrm>
            <a:off x="3537820" y="1104695"/>
            <a:ext cx="5601482" cy="2934109"/>
          </a:xfrm>
          <a:prstGeom prst="rect">
            <a:avLst/>
          </a:prstGeom>
        </p:spPr>
      </p:pic>
      <p:sp>
        <p:nvSpPr>
          <p:cNvPr id="73" name="TextBox 72">
            <a:extLst>
              <a:ext uri="{FF2B5EF4-FFF2-40B4-BE49-F238E27FC236}">
                <a16:creationId xmlns:a16="http://schemas.microsoft.com/office/drawing/2014/main" id="{EB0277AF-315E-4BB7-9D13-42DA7317899D}"/>
              </a:ext>
            </a:extLst>
          </p:cNvPr>
          <p:cNvSpPr txBox="1"/>
          <p:nvPr/>
        </p:nvSpPr>
        <p:spPr>
          <a:xfrm>
            <a:off x="702964" y="1255742"/>
            <a:ext cx="8296255" cy="3323987"/>
          </a:xfrm>
          <a:prstGeom prst="rect">
            <a:avLst/>
          </a:prstGeom>
          <a:noFill/>
        </p:spPr>
        <p:txBody>
          <a:bodyPr wrap="square">
            <a:spAutoFit/>
          </a:bodyPr>
          <a:lstStyle/>
          <a:p>
            <a:r>
              <a:rPr lang="en-US" sz="1500" dirty="0">
                <a:solidFill>
                  <a:schemeClr val="bg1"/>
                </a:solidFill>
              </a:rPr>
              <a:t>Most of details are maintained manually. Due to this the data retrieved is time consuming. Due to human calculation errors occur.</a:t>
            </a:r>
          </a:p>
          <a:p>
            <a:endParaRPr lang="en-US" sz="1500" dirty="0">
              <a:solidFill>
                <a:schemeClr val="bg1"/>
              </a:solidFill>
            </a:endParaRPr>
          </a:p>
          <a:p>
            <a:r>
              <a:rPr lang="en-US" sz="1500" dirty="0">
                <a:solidFill>
                  <a:schemeClr val="bg1"/>
                </a:solidFill>
              </a:rPr>
              <a:t> Even when the data is maintained on spreadsheet inconsistency occurs as an order might be missed or wrongly entered or twice.</a:t>
            </a:r>
          </a:p>
          <a:p>
            <a:endParaRPr lang="en-US" sz="1500" dirty="0">
              <a:solidFill>
                <a:schemeClr val="bg1"/>
              </a:solidFill>
            </a:endParaRPr>
          </a:p>
          <a:p>
            <a:r>
              <a:rPr lang="en-US" sz="1500" dirty="0">
                <a:solidFill>
                  <a:schemeClr val="bg1"/>
                </a:solidFill>
              </a:rPr>
              <a:t> Data are stride an excel sheet which takes lot of time and data may be corrupted.</a:t>
            </a:r>
          </a:p>
          <a:p>
            <a:endParaRPr lang="en-US" sz="1500" dirty="0">
              <a:solidFill>
                <a:schemeClr val="bg1"/>
              </a:solidFill>
            </a:endParaRPr>
          </a:p>
          <a:p>
            <a:r>
              <a:rPr lang="en-US" sz="1500" dirty="0">
                <a:solidFill>
                  <a:schemeClr val="bg1"/>
                </a:solidFill>
              </a:rPr>
              <a:t> As storage and exchange of data is achieved only by use of excel sheets which lack validation   </a:t>
            </a:r>
          </a:p>
          <a:p>
            <a:r>
              <a:rPr lang="en-US" sz="1500" dirty="0">
                <a:solidFill>
                  <a:schemeClr val="bg1"/>
                </a:solidFill>
              </a:rPr>
              <a:t> capabilities, there is always risk of invalid, inaccurate or incomplete data being fed in computer.</a:t>
            </a:r>
          </a:p>
          <a:p>
            <a:endParaRPr lang="en-US" sz="1500" dirty="0">
              <a:solidFill>
                <a:schemeClr val="bg1"/>
              </a:solidFill>
            </a:endParaRPr>
          </a:p>
          <a:p>
            <a:r>
              <a:rPr lang="en-US" sz="1500" dirty="0">
                <a:solidFill>
                  <a:schemeClr val="bg1"/>
                </a:solidFill>
              </a:rPr>
              <a:t> Difficulty in managing multiple forms.</a:t>
            </a:r>
          </a:p>
          <a:p>
            <a:endParaRPr lang="en-US" sz="1500" dirty="0">
              <a:solidFill>
                <a:schemeClr val="bg1"/>
              </a:solidFill>
            </a:endParaRPr>
          </a:p>
          <a:p>
            <a:r>
              <a:rPr lang="en-US" sz="1500" dirty="0">
                <a:solidFill>
                  <a:schemeClr val="bg1"/>
                </a:solidFill>
              </a:rPr>
              <a:t> Lack of security.</a:t>
            </a:r>
          </a:p>
        </p:txBody>
      </p:sp>
      <p:pic>
        <p:nvPicPr>
          <p:cNvPr id="7172" name="Picture 4" descr="Premium Vector | Fast arrow logo vector">
            <a:extLst>
              <a:ext uri="{FF2B5EF4-FFF2-40B4-BE49-F238E27FC236}">
                <a16:creationId xmlns:a16="http://schemas.microsoft.com/office/drawing/2014/main" id="{0B5B8C60-AA26-4B9A-8147-4B7ACA47D62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1736952"/>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Premium Vector | Fast arrow logo vector">
            <a:extLst>
              <a:ext uri="{FF2B5EF4-FFF2-40B4-BE49-F238E27FC236}">
                <a16:creationId xmlns:a16="http://schemas.microsoft.com/office/drawing/2014/main" id="{12CD28F5-95DC-45B6-8519-0AE1B20FA0C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2426650"/>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Premium Vector | Fast arrow logo vector">
            <a:extLst>
              <a:ext uri="{FF2B5EF4-FFF2-40B4-BE49-F238E27FC236}">
                <a16:creationId xmlns:a16="http://schemas.microsoft.com/office/drawing/2014/main" id="{E0E1E32A-329C-4A12-927F-BE65CA7A3D2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2920815"/>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Premium Vector | Fast arrow logo vector">
            <a:extLst>
              <a:ext uri="{FF2B5EF4-FFF2-40B4-BE49-F238E27FC236}">
                <a16:creationId xmlns:a16="http://schemas.microsoft.com/office/drawing/2014/main" id="{C89ED808-162E-41BE-BD6E-0872641C4A1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3540194"/>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Premium Vector | Fast arrow logo vector">
            <a:extLst>
              <a:ext uri="{FF2B5EF4-FFF2-40B4-BE49-F238E27FC236}">
                <a16:creationId xmlns:a16="http://schemas.microsoft.com/office/drawing/2014/main" id="{82F4C59C-ECC9-4E89-984D-DBEE8E72B50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4045049"/>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Premium Vector | Fast arrow logo vector">
            <a:extLst>
              <a:ext uri="{FF2B5EF4-FFF2-40B4-BE49-F238E27FC236}">
                <a16:creationId xmlns:a16="http://schemas.microsoft.com/office/drawing/2014/main" id="{18C282A3-A6BC-4D08-99B4-B78142D9717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1072834"/>
            <a:ext cx="774532" cy="739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 name="Picture 4">
            <a:extLst>
              <a:ext uri="{FF2B5EF4-FFF2-40B4-BE49-F238E27FC236}">
                <a16:creationId xmlns:a16="http://schemas.microsoft.com/office/drawing/2014/main" id="{DE5AE51B-65C3-4976-9901-8B1361784952}"/>
              </a:ext>
            </a:extLst>
          </p:cNvPr>
          <p:cNvPicPr>
            <a:picLocks noChangeAspect="1"/>
          </p:cNvPicPr>
          <p:nvPr/>
        </p:nvPicPr>
        <p:blipFill>
          <a:blip r:embed="rId3"/>
          <a:stretch>
            <a:fillRect/>
          </a:stretch>
        </p:blipFill>
        <p:spPr>
          <a:xfrm>
            <a:off x="165500" y="491000"/>
            <a:ext cx="3957050" cy="373399"/>
          </a:xfrm>
          <a:prstGeom prst="rect">
            <a:avLst/>
          </a:prstGeom>
        </p:spPr>
      </p:pic>
      <p:sp>
        <p:nvSpPr>
          <p:cNvPr id="69" name="TextBox 68">
            <a:extLst>
              <a:ext uri="{FF2B5EF4-FFF2-40B4-BE49-F238E27FC236}">
                <a16:creationId xmlns:a16="http://schemas.microsoft.com/office/drawing/2014/main" id="{3A58D434-EE49-4EAA-AD1E-3928AC491C3D}"/>
              </a:ext>
            </a:extLst>
          </p:cNvPr>
          <p:cNvSpPr txBox="1"/>
          <p:nvPr/>
        </p:nvSpPr>
        <p:spPr>
          <a:xfrm>
            <a:off x="457200" y="220800"/>
            <a:ext cx="6316980" cy="477054"/>
          </a:xfrm>
          <a:prstGeom prst="rect">
            <a:avLst/>
          </a:prstGeom>
          <a:noFill/>
        </p:spPr>
        <p:txBody>
          <a:bodyPr wrap="square">
            <a:spAutoFit/>
          </a:bodyPr>
          <a:lstStyle/>
          <a:p>
            <a:r>
              <a:rPr lang="en" sz="2500" b="1" dirty="0">
                <a:solidFill>
                  <a:schemeClr val="dk2"/>
                </a:solidFill>
                <a:latin typeface="Overpass Mono" panose="020B0604020202020204" charset="0"/>
              </a:rPr>
              <a:t>PROBLEM STATEMENT</a:t>
            </a:r>
            <a:endParaRPr lang="en-IN" sz="2500" b="1" dirty="0">
              <a:latin typeface="Overpass Mono" panose="020B0604020202020204" charset="0"/>
            </a:endParaRPr>
          </a:p>
        </p:txBody>
      </p:sp>
      <p:pic>
        <p:nvPicPr>
          <p:cNvPr id="10" name="Picture 9">
            <a:extLst>
              <a:ext uri="{FF2B5EF4-FFF2-40B4-BE49-F238E27FC236}">
                <a16:creationId xmlns:a16="http://schemas.microsoft.com/office/drawing/2014/main" id="{987D8768-3D6F-4401-A001-D21A6388F7DA}"/>
              </a:ext>
            </a:extLst>
          </p:cNvPr>
          <p:cNvPicPr>
            <a:picLocks noChangeAspect="1"/>
          </p:cNvPicPr>
          <p:nvPr/>
        </p:nvPicPr>
        <p:blipFill>
          <a:blip r:embed="rId4"/>
          <a:stretch>
            <a:fillRect/>
          </a:stretch>
        </p:blipFill>
        <p:spPr>
          <a:xfrm>
            <a:off x="3537820" y="1104695"/>
            <a:ext cx="5601482" cy="2934109"/>
          </a:xfrm>
          <a:prstGeom prst="rect">
            <a:avLst/>
          </a:prstGeom>
        </p:spPr>
      </p:pic>
      <p:sp>
        <p:nvSpPr>
          <p:cNvPr id="73" name="TextBox 72">
            <a:extLst>
              <a:ext uri="{FF2B5EF4-FFF2-40B4-BE49-F238E27FC236}">
                <a16:creationId xmlns:a16="http://schemas.microsoft.com/office/drawing/2014/main" id="{EB0277AF-315E-4BB7-9D13-42DA7317899D}"/>
              </a:ext>
            </a:extLst>
          </p:cNvPr>
          <p:cNvSpPr txBox="1"/>
          <p:nvPr/>
        </p:nvSpPr>
        <p:spPr>
          <a:xfrm>
            <a:off x="423872" y="1878226"/>
            <a:ext cx="8296255" cy="1387046"/>
          </a:xfrm>
          <a:prstGeom prst="rect">
            <a:avLst/>
          </a:prstGeom>
          <a:noFill/>
        </p:spPr>
        <p:txBody>
          <a:bodyPr wrap="square">
            <a:spAutoFit/>
          </a:bodyPr>
          <a:lstStyle/>
          <a:p>
            <a:pPr marL="457200">
              <a:lnSpc>
                <a:spcPct val="107000"/>
              </a:lnSpc>
            </a:pPr>
            <a:r>
              <a:rPr lang="en-US" sz="2000" dirty="0">
                <a:solidFill>
                  <a:schemeClr val="bg1"/>
                </a:solidFill>
                <a:latin typeface="Times New Roman" panose="02020603050405020304" pitchFamily="18" charset="0"/>
              </a:rPr>
              <a:t>The traditional methods of managing a Petrol Pump is not a easy job. It is very time consuming, requires to keep records manually and there can be human calculation errors. So, in order to get rid of these challenges a Petrol Pump Management System can be a very useful tool.</a:t>
            </a:r>
            <a:endParaRPr lang="en-US" sz="2000" dirty="0">
              <a:solidFill>
                <a:schemeClr val="bg1"/>
              </a:solidFill>
            </a:endParaRPr>
          </a:p>
        </p:txBody>
      </p:sp>
      <p:pic>
        <p:nvPicPr>
          <p:cNvPr id="7172" name="Picture 4" descr="Premium Vector | Fast arrow logo vector">
            <a:extLst>
              <a:ext uri="{FF2B5EF4-FFF2-40B4-BE49-F238E27FC236}">
                <a16:creationId xmlns:a16="http://schemas.microsoft.com/office/drawing/2014/main" id="{0B5B8C60-AA26-4B9A-8147-4B7ACA47D62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36605" y="1746445"/>
            <a:ext cx="774532" cy="739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1178</TotalTime>
  <Words>1612</Words>
  <Application>Microsoft Office PowerPoint</Application>
  <PresentationFormat>On-screen Show (16:9)</PresentationFormat>
  <Paragraphs>167</Paragraphs>
  <Slides>34</Slides>
  <Notes>14</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8" baseType="lpstr">
      <vt:lpstr>Overpass Mono</vt:lpstr>
      <vt:lpstr>Raleway SemiBold</vt:lpstr>
      <vt:lpstr>Times New Roman</vt:lpstr>
      <vt:lpstr>Barlow Condensed ExtraBold</vt:lpstr>
      <vt:lpstr>Algerian</vt:lpstr>
      <vt:lpstr>Anaheim</vt:lpstr>
      <vt:lpstr>Arial</vt:lpstr>
      <vt:lpstr>Barlow</vt:lpstr>
      <vt:lpstr>Arial Narrow</vt:lpstr>
      <vt:lpstr>Oswald</vt:lpstr>
      <vt:lpstr>Calibri</vt:lpstr>
      <vt:lpstr>Nunito Light</vt:lpstr>
      <vt:lpstr>Programming Lesson by Slidesgo</vt:lpstr>
      <vt:lpstr>Packager Shell Object</vt:lpstr>
      <vt:lpstr>PowerPoint Presentation</vt:lpstr>
      <vt:lpstr>PowerPoint Presentation</vt:lpstr>
      <vt:lpstr>ABHISHEK THAPLIYAL-20BCE10231</vt:lpstr>
      <vt:lpstr>PowerPoint Presentation</vt:lpstr>
      <vt:lpstr>INTRODUCTION </vt:lpstr>
      <vt:lpstr>LITERATURE REVIEW</vt:lpstr>
      <vt:lpstr>EXISTING SYSTEM</vt:lpstr>
      <vt:lpstr>PowerPoint Presentation</vt:lpstr>
      <vt:lpstr>PowerPoint Presentation</vt:lpstr>
      <vt:lpstr>PowerPoint Presentation</vt:lpstr>
      <vt:lpstr>PROPOSED PETROL PUMP MANAGEMENT SYSTEM</vt:lpstr>
      <vt:lpstr>PowerPoint Presentation</vt:lpstr>
      <vt:lpstr>PowerPoint Presentation</vt:lpstr>
      <vt:lpstr>REAL TIME USAGE</vt:lpstr>
      <vt:lpstr>SYSTEM REQUIREMENT</vt:lpstr>
      <vt:lpstr>ARCHITECTURE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UTKARSH KUMAR</dc:creator>
  <cp:lastModifiedBy>UTKARSH KUMAR</cp:lastModifiedBy>
  <cp:revision>62</cp:revision>
  <dcterms:modified xsi:type="dcterms:W3CDTF">2021-12-24T07:28:34Z</dcterms:modified>
</cp:coreProperties>
</file>